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7" r:id="rId6"/>
    <p:sldId id="260"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B2A"/>
    <a:srgbClr val="F6F8F7"/>
    <a:srgbClr val="3FBEB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94851D-95C2-4EB7-89DC-B885A248B5D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F887E3D8-24C2-48A0-ACBE-A9D3C181A4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4C2EEF30-2365-4528-8958-D0D4904DF462}"/>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16C28681-64DF-4BEE-A525-EE3D190C834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C7AEF8B-2A62-4FDC-81B1-AB57149F9E0C}"/>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29179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F64ACF5-F625-4FAD-ACCE-DB2982227091}"/>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FD7D7B5-86DE-46A1-83E9-C815DDD90F0B}"/>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F2763DF-59E5-449E-9226-0D2AF0D7E4AD}"/>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B0E3124D-A564-4037-A6A8-701CC2A245F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0CBA993-26AB-4561-B7FE-8F5413CC474B}"/>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0030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9240F3F-6D2E-4FC2-84C3-61FC802D8CB4}"/>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956D28-B2AA-44C6-B522-7F631C4BEC5A}"/>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8BAFA7C-8B1C-48DF-9BDF-B2586FBD1D06}"/>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FBBAAD7C-70B2-49D0-A778-8DA9D91286F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C47A7E0-99E4-4614-89DE-DAFBBEBBE407}"/>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29664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5BABB2-12F2-4260-9D98-E6BDDBA3336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B6FB9914-783C-4BAA-AA48-8CBB82EB402C}"/>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283A441-FAA9-480F-B846-73A2B0421946}"/>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FD5ACD41-D6FF-45B5-99BF-648FF895BB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A5F861E-54B3-4190-91B9-E98DA8763963}"/>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6041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0870A1F-E860-4F1A-9BDB-7FBF523817EF}"/>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3954FB23-B3BC-4CFA-A6F6-CDDE9DADF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07324E3-8DD4-4233-994F-440331A53599}"/>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F7D7FE4E-FC96-43CA-9863-0419811F25E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F89B7A1-D075-4DD4-BDF1-A375C0E3AC6D}"/>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1662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2E65DD-286A-40C3-90A8-F8064389C66B}"/>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82465EA-4C19-4940-958D-921A7FD78CE9}"/>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C033AFF-7E58-4351-988A-521ECD33935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5ADED41-1C89-4EB7-97BC-BB8128692482}"/>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6" name="Chỗ dành sẵn cho Chân trang 5">
            <a:extLst>
              <a:ext uri="{FF2B5EF4-FFF2-40B4-BE49-F238E27FC236}">
                <a16:creationId xmlns:a16="http://schemas.microsoft.com/office/drawing/2014/main" id="{DAF66C3A-0D0F-4041-B8F7-1B452C1141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D9A2867-30E0-45DF-8171-69108819EDE4}"/>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6530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E9BCC5-1458-4E3C-93D0-F9C16BE80DD4}"/>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932FE2E4-B3C4-402D-908C-DA44DE3656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9E227D7-34A6-4BA6-9315-DF967CC0B7DD}"/>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50DE402-5D8C-49B7-86CF-B4A3965A5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79C773D-C634-4854-BFDA-8310ED05301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AE00F22-4E05-487B-B187-BB96DDF35621}"/>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8" name="Chỗ dành sẵn cho Chân trang 7">
            <a:extLst>
              <a:ext uri="{FF2B5EF4-FFF2-40B4-BE49-F238E27FC236}">
                <a16:creationId xmlns:a16="http://schemas.microsoft.com/office/drawing/2014/main" id="{DB997C0F-D8AA-414D-8E81-E2634029DC7F}"/>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ED006E53-F06D-4518-B619-B739334F58BE}"/>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49063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B9416F-6BA0-40D6-B702-75C256CBBC0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5B18183A-2E75-4C17-8307-3B06B84D2FCC}"/>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4" name="Chỗ dành sẵn cho Chân trang 3">
            <a:extLst>
              <a:ext uri="{FF2B5EF4-FFF2-40B4-BE49-F238E27FC236}">
                <a16:creationId xmlns:a16="http://schemas.microsoft.com/office/drawing/2014/main" id="{EEB4F558-1F47-4F29-85B6-09CCA2D0994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722292D-E26B-4607-8ED5-AE6ADC452DF9}"/>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2516638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92F19BF9-B1B7-4965-8892-E90CB094B726}"/>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3" name="Chỗ dành sẵn cho Chân trang 2">
            <a:extLst>
              <a:ext uri="{FF2B5EF4-FFF2-40B4-BE49-F238E27FC236}">
                <a16:creationId xmlns:a16="http://schemas.microsoft.com/office/drawing/2014/main" id="{B5E574B4-095B-4381-8795-CD4541E1C61A}"/>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C59939A3-4C5E-4BEF-953B-9FED028F7A7B}"/>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4234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165EB7-BB77-4D24-B0B2-6438139392C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22E7935F-E608-4BC6-A3D8-090933868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2DE2D3BE-40A9-42C5-9CB2-769737B07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B3C6B93-C14D-4CC7-8EC5-E818DC4E9CA7}"/>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6" name="Chỗ dành sẵn cho Chân trang 5">
            <a:extLst>
              <a:ext uri="{FF2B5EF4-FFF2-40B4-BE49-F238E27FC236}">
                <a16:creationId xmlns:a16="http://schemas.microsoft.com/office/drawing/2014/main" id="{2363543B-3F0E-4FE1-A786-0BF32F03CC8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5A0AF89-63C2-435E-B7F5-6C1F4469B005}"/>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59784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423B38-C31A-448C-9E14-E46DF1838EA5}"/>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84E7C2F7-61C7-4672-B78F-2A3C0807C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23AF01B0-C777-4863-9CA8-F16E97836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12BD2394-8CB6-43A4-99B0-15DEF607268C}"/>
              </a:ext>
            </a:extLst>
          </p:cNvPr>
          <p:cNvSpPr>
            <a:spLocks noGrp="1"/>
          </p:cNvSpPr>
          <p:nvPr>
            <p:ph type="dt" sz="half" idx="10"/>
          </p:nvPr>
        </p:nvSpPr>
        <p:spPr/>
        <p:txBody>
          <a:bodyPr/>
          <a:lstStyle/>
          <a:p>
            <a:fld id="{7AB96FD5-4FD3-4B75-B9EF-3DF80B26E1B9}" type="datetimeFigureOut">
              <a:rPr lang="vi-VN" smtClean="0"/>
              <a:t>08/04/2022</a:t>
            </a:fld>
            <a:endParaRPr lang="vi-VN"/>
          </a:p>
        </p:txBody>
      </p:sp>
      <p:sp>
        <p:nvSpPr>
          <p:cNvPr id="6" name="Chỗ dành sẵn cho Chân trang 5">
            <a:extLst>
              <a:ext uri="{FF2B5EF4-FFF2-40B4-BE49-F238E27FC236}">
                <a16:creationId xmlns:a16="http://schemas.microsoft.com/office/drawing/2014/main" id="{13EAB365-C3E9-4B66-909B-3E5DE3A6110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DF9A246-4A51-4B61-A01F-6FB8842D9A1E}"/>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82862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8F7"/>
        </a:solid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B08428B0-17F3-4CA9-8CDE-9C893C2A1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4E6F39E7-38D6-488E-AA98-1313EF84B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6AAE928-7ABF-4F6B-B827-32E79D0D4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96FD5-4FD3-4B75-B9EF-3DF80B26E1B9}" type="datetimeFigureOut">
              <a:rPr lang="vi-VN" smtClean="0"/>
              <a:t>08/04/2022</a:t>
            </a:fld>
            <a:endParaRPr lang="vi-VN"/>
          </a:p>
        </p:txBody>
      </p:sp>
      <p:sp>
        <p:nvSpPr>
          <p:cNvPr id="5" name="Chỗ dành sẵn cho Chân trang 4">
            <a:extLst>
              <a:ext uri="{FF2B5EF4-FFF2-40B4-BE49-F238E27FC236}">
                <a16:creationId xmlns:a16="http://schemas.microsoft.com/office/drawing/2014/main" id="{E84E8F9F-C013-467C-919D-35F9E76E5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ABD77603-618B-41C4-9114-F228F8C6F6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F8994-A78F-441C-8606-2A0D70E51E82}" type="slidenum">
              <a:rPr lang="vi-VN" smtClean="0"/>
              <a:t>‹#›</a:t>
            </a:fld>
            <a:endParaRPr lang="vi-VN"/>
          </a:p>
        </p:txBody>
      </p:sp>
    </p:spTree>
    <p:extLst>
      <p:ext uri="{BB962C8B-B14F-4D97-AF65-F5344CB8AC3E}">
        <p14:creationId xmlns:p14="http://schemas.microsoft.com/office/powerpoint/2010/main" val="1225301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8E22BCC0-6D72-42CB-96E9-A9D930696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18" y="96351"/>
            <a:ext cx="1190625" cy="1190625"/>
          </a:xfrm>
          <a:prstGeom prst="rect">
            <a:avLst/>
          </a:prstGeom>
        </p:spPr>
      </p:pic>
      <p:sp>
        <p:nvSpPr>
          <p:cNvPr id="6" name="Hộp Văn bản 5">
            <a:extLst>
              <a:ext uri="{FF2B5EF4-FFF2-40B4-BE49-F238E27FC236}">
                <a16:creationId xmlns:a16="http://schemas.microsoft.com/office/drawing/2014/main" id="{1C72E478-5BA0-45AB-9AC7-FB78553FF2A5}"/>
              </a:ext>
            </a:extLst>
          </p:cNvPr>
          <p:cNvSpPr txBox="1"/>
          <p:nvPr/>
        </p:nvSpPr>
        <p:spPr>
          <a:xfrm>
            <a:off x="2636561" y="491609"/>
            <a:ext cx="6918882" cy="400110"/>
          </a:xfrm>
          <a:prstGeom prst="rect">
            <a:avLst/>
          </a:prstGeom>
          <a:noFill/>
        </p:spPr>
        <p:txBody>
          <a:bodyPr wrap="none" rtlCol="0" anchor="ctr">
            <a:spAutoFit/>
          </a:bodyPr>
          <a:lstStyle/>
          <a:p>
            <a:pPr algn="ctr"/>
            <a:r>
              <a:rPr lang="en-US" sz="2000">
                <a:solidFill>
                  <a:srgbClr val="292B2A"/>
                </a:solidFill>
                <a:latin typeface="SVN-Avo" panose="02040603050506020204" pitchFamily="18" charset="0"/>
                <a:cs typeface="SVN-Aguda" pitchFamily="50" charset="0"/>
              </a:rPr>
              <a:t>TRƯỜNG ĐẠI HỌC KHOA HỌC TỰ NHIÊN, ĐHQG - HCM</a:t>
            </a:r>
            <a:endParaRPr lang="vi-VN" sz="2000">
              <a:solidFill>
                <a:srgbClr val="292B2A"/>
              </a:solidFill>
              <a:cs typeface="SVN-Aguda" pitchFamily="50" charset="0"/>
            </a:endParaRPr>
          </a:p>
        </p:txBody>
      </p:sp>
      <p:sp>
        <p:nvSpPr>
          <p:cNvPr id="12" name="Hình Bầu dục 11">
            <a:extLst>
              <a:ext uri="{FF2B5EF4-FFF2-40B4-BE49-F238E27FC236}">
                <a16:creationId xmlns:a16="http://schemas.microsoft.com/office/drawing/2014/main" id="{5E8AF02B-9C19-4769-87B9-A3187671D50C}"/>
              </a:ext>
            </a:extLst>
          </p:cNvPr>
          <p:cNvSpPr/>
          <p:nvPr/>
        </p:nvSpPr>
        <p:spPr>
          <a:xfrm>
            <a:off x="573118" y="1998548"/>
            <a:ext cx="3253096" cy="3163267"/>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8C5F04BD-1569-46A2-A48A-9DB8EBB8D2C4}"/>
              </a:ext>
            </a:extLst>
          </p:cNvPr>
          <p:cNvSpPr txBox="1"/>
          <p:nvPr/>
        </p:nvSpPr>
        <p:spPr>
          <a:xfrm>
            <a:off x="5170097" y="2225324"/>
            <a:ext cx="5367175" cy="830997"/>
          </a:xfrm>
          <a:prstGeom prst="rect">
            <a:avLst/>
          </a:prstGeom>
          <a:noFill/>
        </p:spPr>
        <p:txBody>
          <a:bodyPr wrap="none" rtlCol="0">
            <a:spAutoFit/>
          </a:bodyPr>
          <a:lstStyle/>
          <a:p>
            <a:r>
              <a:rPr lang="en-US" sz="4800" b="1">
                <a:solidFill>
                  <a:srgbClr val="292B2A"/>
                </a:solidFill>
                <a:latin typeface="SVN-Avo" panose="02040603050506020204" pitchFamily="18" charset="0"/>
              </a:rPr>
              <a:t>BÁO CÁO </a:t>
            </a:r>
            <a:r>
              <a:rPr lang="en-US" sz="4800" b="1">
                <a:solidFill>
                  <a:srgbClr val="0070C0"/>
                </a:solidFill>
                <a:latin typeface="SVN-Avo" panose="02040603050506020204" pitchFamily="18" charset="0"/>
              </a:rPr>
              <a:t>ĐỒ ÁN</a:t>
            </a:r>
            <a:endParaRPr lang="vi-VN" sz="4800" b="1">
              <a:solidFill>
                <a:srgbClr val="0070C0"/>
              </a:solidFill>
            </a:endParaRPr>
          </a:p>
        </p:txBody>
      </p:sp>
      <p:sp>
        <p:nvSpPr>
          <p:cNvPr id="7" name="Hộp Văn bản 6">
            <a:extLst>
              <a:ext uri="{FF2B5EF4-FFF2-40B4-BE49-F238E27FC236}">
                <a16:creationId xmlns:a16="http://schemas.microsoft.com/office/drawing/2014/main" id="{36429E9D-294E-450A-87A7-AFCA632BD1E3}"/>
              </a:ext>
            </a:extLst>
          </p:cNvPr>
          <p:cNvSpPr txBox="1"/>
          <p:nvPr/>
        </p:nvSpPr>
        <p:spPr>
          <a:xfrm>
            <a:off x="3712426" y="3279049"/>
            <a:ext cx="8479574" cy="769441"/>
          </a:xfrm>
          <a:prstGeom prst="rect">
            <a:avLst/>
          </a:prstGeom>
          <a:noFill/>
        </p:spPr>
        <p:txBody>
          <a:bodyPr wrap="square" rtlCol="0">
            <a:spAutoFit/>
          </a:bodyPr>
          <a:lstStyle/>
          <a:p>
            <a:pPr algn="ctr"/>
            <a:r>
              <a:rPr lang="en-US" sz="4400" spc="300">
                <a:solidFill>
                  <a:srgbClr val="292B2A"/>
                </a:solidFill>
              </a:rPr>
              <a:t>LÝ THUYẾT CƠ SỞ DỮ LIỆU</a:t>
            </a:r>
            <a:endParaRPr lang="vi-VN" sz="4400" spc="300">
              <a:solidFill>
                <a:srgbClr val="292B2A"/>
              </a:solidFill>
            </a:endParaRPr>
          </a:p>
        </p:txBody>
      </p:sp>
      <p:sp>
        <p:nvSpPr>
          <p:cNvPr id="4" name="Hộp Văn bản 3">
            <a:extLst>
              <a:ext uri="{FF2B5EF4-FFF2-40B4-BE49-F238E27FC236}">
                <a16:creationId xmlns:a16="http://schemas.microsoft.com/office/drawing/2014/main" id="{1A8E4DED-7626-4B88-AD73-B4E280F6E61F}"/>
              </a:ext>
            </a:extLst>
          </p:cNvPr>
          <p:cNvSpPr txBox="1"/>
          <p:nvPr/>
        </p:nvSpPr>
        <p:spPr>
          <a:xfrm>
            <a:off x="6143921" y="5161815"/>
            <a:ext cx="3419526" cy="461665"/>
          </a:xfrm>
          <a:prstGeom prst="rect">
            <a:avLst/>
          </a:prstGeom>
          <a:noFill/>
          <a:effectLst/>
        </p:spPr>
        <p:txBody>
          <a:bodyPr wrap="none" rtlCol="0">
            <a:spAutoFit/>
          </a:bodyPr>
          <a:lstStyle/>
          <a:p>
            <a:r>
              <a:rPr lang="en-US" sz="2400">
                <a:latin typeface="SVN-Avo" panose="02040603050506020204" pitchFamily="18" charset="0"/>
              </a:rPr>
              <a:t>Giảng viên: </a:t>
            </a:r>
            <a:r>
              <a:rPr lang="en-US" sz="2400">
                <a:solidFill>
                  <a:srgbClr val="0070C0"/>
                </a:solidFill>
                <a:latin typeface="SVN-Avo" panose="02040603050506020204" pitchFamily="18" charset="0"/>
              </a:rPr>
              <a:t>Lê Đức Trị</a:t>
            </a:r>
            <a:endParaRPr lang="vi-VN" sz="2400">
              <a:solidFill>
                <a:srgbClr val="0070C0"/>
              </a:solidFill>
            </a:endParaRPr>
          </a:p>
        </p:txBody>
      </p:sp>
      <p:sp>
        <p:nvSpPr>
          <p:cNvPr id="11" name="Dấu Nhân 10">
            <a:extLst>
              <a:ext uri="{FF2B5EF4-FFF2-40B4-BE49-F238E27FC236}">
                <a16:creationId xmlns:a16="http://schemas.microsoft.com/office/drawing/2014/main" id="{3F0FECD2-88B6-4466-B5F7-23EFBFE53251}"/>
              </a:ext>
            </a:extLst>
          </p:cNvPr>
          <p:cNvSpPr/>
          <p:nvPr/>
        </p:nvSpPr>
        <p:spPr>
          <a:xfrm rot="303633">
            <a:off x="185806" y="2170046"/>
            <a:ext cx="1446925" cy="1432700"/>
          </a:xfrm>
          <a:prstGeom prst="mathMultiply">
            <a:avLst>
              <a:gd name="adj1" fmla="val 16280"/>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Dấu Nhân 13">
            <a:extLst>
              <a:ext uri="{FF2B5EF4-FFF2-40B4-BE49-F238E27FC236}">
                <a16:creationId xmlns:a16="http://schemas.microsoft.com/office/drawing/2014/main" id="{86C40F6A-FC82-436B-A99A-E41725B29DB5}"/>
              </a:ext>
            </a:extLst>
          </p:cNvPr>
          <p:cNvSpPr/>
          <p:nvPr/>
        </p:nvSpPr>
        <p:spPr>
          <a:xfrm rot="303633">
            <a:off x="233060" y="1563566"/>
            <a:ext cx="1469378" cy="1454932"/>
          </a:xfrm>
          <a:prstGeom prst="mathMultiply">
            <a:avLst>
              <a:gd name="adj1" fmla="val 14719"/>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Dấu Nhân 17">
            <a:extLst>
              <a:ext uri="{FF2B5EF4-FFF2-40B4-BE49-F238E27FC236}">
                <a16:creationId xmlns:a16="http://schemas.microsoft.com/office/drawing/2014/main" id="{0CA5E325-93B1-456F-8159-3B9C3E8F2A70}"/>
              </a:ext>
            </a:extLst>
          </p:cNvPr>
          <p:cNvSpPr/>
          <p:nvPr/>
        </p:nvSpPr>
        <p:spPr>
          <a:xfrm rot="303633">
            <a:off x="556295" y="2234434"/>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787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1772E275-CAF5-4C53-A454-CC2561F66A97}"/>
              </a:ext>
            </a:extLst>
          </p:cNvPr>
          <p:cNvSpPr txBox="1"/>
          <p:nvPr/>
        </p:nvSpPr>
        <p:spPr>
          <a:xfrm>
            <a:off x="2835332" y="436880"/>
            <a:ext cx="6521336" cy="707886"/>
          </a:xfrm>
          <a:prstGeom prst="rect">
            <a:avLst/>
          </a:prstGeom>
          <a:noFill/>
        </p:spPr>
        <p:txBody>
          <a:bodyPr wrap="none" rtlCol="0">
            <a:spAutoFit/>
          </a:bodyPr>
          <a:lstStyle/>
          <a:p>
            <a:pPr algn="ctr"/>
            <a:r>
              <a:rPr lang="en-US" sz="4000" b="1"/>
              <a:t>CÁC </a:t>
            </a:r>
            <a:r>
              <a:rPr lang="en-US" sz="4000" b="1">
                <a:solidFill>
                  <a:srgbClr val="0070C0"/>
                </a:solidFill>
              </a:rPr>
              <a:t>PHẦN MỀM </a:t>
            </a:r>
            <a:r>
              <a:rPr lang="en-US" sz="4000" b="1"/>
              <a:t>PHẢI CÓ</a:t>
            </a:r>
            <a:endParaRPr lang="vi-VN" sz="4000" b="1"/>
          </a:p>
        </p:txBody>
      </p:sp>
      <p:sp>
        <p:nvSpPr>
          <p:cNvPr id="3" name="Hình tự do: Hình 2">
            <a:extLst>
              <a:ext uri="{FF2B5EF4-FFF2-40B4-BE49-F238E27FC236}">
                <a16:creationId xmlns:a16="http://schemas.microsoft.com/office/drawing/2014/main" id="{A652FF95-A97E-4786-A890-EFA7622CA480}"/>
              </a:ext>
            </a:extLst>
          </p:cNvPr>
          <p:cNvSpPr/>
          <p:nvPr/>
        </p:nvSpPr>
        <p:spPr>
          <a:xfrm rot="198318">
            <a:off x="-23045" y="446912"/>
            <a:ext cx="363226" cy="527667"/>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4" name="Hình tự do: Hình 3">
            <a:extLst>
              <a:ext uri="{FF2B5EF4-FFF2-40B4-BE49-F238E27FC236}">
                <a16:creationId xmlns:a16="http://schemas.microsoft.com/office/drawing/2014/main" id="{72AEE68B-079C-4967-9AE7-870DBBE57E56}"/>
              </a:ext>
            </a:extLst>
          </p:cNvPr>
          <p:cNvSpPr/>
          <p:nvPr/>
        </p:nvSpPr>
        <p:spPr>
          <a:xfrm>
            <a:off x="0" y="571642"/>
            <a:ext cx="753524" cy="1359099"/>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rgbClr val="3FBEB7"/>
              </a:solidFill>
            </a:endParaRPr>
          </a:p>
        </p:txBody>
      </p:sp>
      <p:sp>
        <p:nvSpPr>
          <p:cNvPr id="5" name="Hình chữ nhật 4">
            <a:extLst>
              <a:ext uri="{FF2B5EF4-FFF2-40B4-BE49-F238E27FC236}">
                <a16:creationId xmlns:a16="http://schemas.microsoft.com/office/drawing/2014/main" id="{90305C6D-8595-47F3-A7D0-7F5298BAD016}"/>
              </a:ext>
            </a:extLst>
          </p:cNvPr>
          <p:cNvSpPr/>
          <p:nvPr/>
        </p:nvSpPr>
        <p:spPr>
          <a:xfrm>
            <a:off x="1418011" y="1237462"/>
            <a:ext cx="4220788" cy="4236720"/>
          </a:xfrm>
          <a:prstGeom prst="rect">
            <a:avLst/>
          </a:prstGeom>
          <a:blipFill>
            <a:blip r:embed="rId2"/>
            <a:stretch>
              <a:fillRect l="-1" r="-50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C6BCB9AB-E879-4073-AC48-BA7D68B68A69}"/>
              </a:ext>
            </a:extLst>
          </p:cNvPr>
          <p:cNvSpPr/>
          <p:nvPr/>
        </p:nvSpPr>
        <p:spPr>
          <a:xfrm>
            <a:off x="6553201" y="1237462"/>
            <a:ext cx="4220788" cy="4236720"/>
          </a:xfrm>
          <a:prstGeom prst="rect">
            <a:avLst/>
          </a:prstGeom>
          <a:blipFill>
            <a:blip r:embed="rId3"/>
            <a:stretch>
              <a:fillRect l="-1" r="-50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62750CE2-801C-438D-82CA-3D75E085142A}"/>
              </a:ext>
            </a:extLst>
          </p:cNvPr>
          <p:cNvSpPr txBox="1"/>
          <p:nvPr/>
        </p:nvSpPr>
        <p:spPr>
          <a:xfrm>
            <a:off x="1007523" y="5593080"/>
            <a:ext cx="5088477" cy="707886"/>
          </a:xfrm>
          <a:prstGeom prst="rect">
            <a:avLst/>
          </a:prstGeom>
          <a:noFill/>
        </p:spPr>
        <p:txBody>
          <a:bodyPr wrap="square" rtlCol="0">
            <a:spAutoFit/>
          </a:bodyPr>
          <a:lstStyle/>
          <a:p>
            <a:pPr algn="ctr"/>
            <a:r>
              <a:rPr lang="vi-VN" sz="2000"/>
              <a:t> Chứa hệ quản trị cơ sở dữ liệu </a:t>
            </a:r>
            <a:r>
              <a:rPr lang="en-US" sz="2000"/>
              <a:t>M</a:t>
            </a:r>
            <a:r>
              <a:rPr lang="vi-VN" sz="2000"/>
              <a:t>ySQL server</a:t>
            </a:r>
          </a:p>
        </p:txBody>
      </p:sp>
      <p:sp>
        <p:nvSpPr>
          <p:cNvPr id="11" name="Hộp Văn bản 10">
            <a:extLst>
              <a:ext uri="{FF2B5EF4-FFF2-40B4-BE49-F238E27FC236}">
                <a16:creationId xmlns:a16="http://schemas.microsoft.com/office/drawing/2014/main" id="{1674FAD1-4DA4-494D-B605-653A958EE5E0}"/>
              </a:ext>
            </a:extLst>
          </p:cNvPr>
          <p:cNvSpPr txBox="1"/>
          <p:nvPr/>
        </p:nvSpPr>
        <p:spPr>
          <a:xfrm>
            <a:off x="6119356" y="5549981"/>
            <a:ext cx="5088477" cy="400110"/>
          </a:xfrm>
          <a:prstGeom prst="rect">
            <a:avLst/>
          </a:prstGeom>
          <a:noFill/>
        </p:spPr>
        <p:txBody>
          <a:bodyPr wrap="square" rtlCol="0">
            <a:spAutoFit/>
          </a:bodyPr>
          <a:lstStyle/>
          <a:p>
            <a:pPr algn="ctr"/>
            <a:r>
              <a:rPr lang="en-US" sz="2000"/>
              <a:t>Viết câu lệnh MySQL</a:t>
            </a:r>
            <a:endParaRPr lang="vi-VN" sz="2000"/>
          </a:p>
        </p:txBody>
      </p:sp>
      <p:sp>
        <p:nvSpPr>
          <p:cNvPr id="12" name="Hình tự do: Hình 11">
            <a:extLst>
              <a:ext uri="{FF2B5EF4-FFF2-40B4-BE49-F238E27FC236}">
                <a16:creationId xmlns:a16="http://schemas.microsoft.com/office/drawing/2014/main" id="{51A1EA2C-D16E-4C82-9D47-BD87017121F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Hình tự do: Hình 12">
            <a:extLst>
              <a:ext uri="{FF2B5EF4-FFF2-40B4-BE49-F238E27FC236}">
                <a16:creationId xmlns:a16="http://schemas.microsoft.com/office/drawing/2014/main" id="{5C93256C-849B-4C4B-AEEF-14FEA2A7516B}"/>
              </a:ext>
            </a:extLst>
          </p:cNvPr>
          <p:cNvSpPr/>
          <p:nvPr/>
        </p:nvSpPr>
        <p:spPr>
          <a:xfrm flipV="1">
            <a:off x="11064240" y="5799480"/>
            <a:ext cx="1127760" cy="105852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113439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23093113-333D-42F0-BCE3-1A50DE1B6BA0}"/>
              </a:ext>
            </a:extLst>
          </p:cNvPr>
          <p:cNvSpPr/>
          <p:nvPr/>
        </p:nvSpPr>
        <p:spPr>
          <a:xfrm>
            <a:off x="0" y="0"/>
            <a:ext cx="4480560" cy="6858000"/>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Các bước tạo một hệ quản trị cơ sở dữ liệu </a:t>
            </a:r>
            <a:r>
              <a:rPr lang="en-US" sz="4400" b="1">
                <a:solidFill>
                  <a:srgbClr val="00B0F0"/>
                </a:solidFill>
              </a:rPr>
              <a:t>MySQL</a:t>
            </a:r>
            <a:endParaRPr lang="vi-VN" sz="4400" b="1">
              <a:solidFill>
                <a:srgbClr val="00B0F0"/>
              </a:solidFill>
            </a:endParaRPr>
          </a:p>
        </p:txBody>
      </p:sp>
      <p:sp>
        <p:nvSpPr>
          <p:cNvPr id="3" name="Hình tự do: Hình 2">
            <a:extLst>
              <a:ext uri="{FF2B5EF4-FFF2-40B4-BE49-F238E27FC236}">
                <a16:creationId xmlns:a16="http://schemas.microsoft.com/office/drawing/2014/main" id="{335CD769-0A82-42B1-BEDE-CB6DCA069199}"/>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F6F8F7"/>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7AC0BC70-400A-40D6-BBDA-12AF0DAFA81F}"/>
              </a:ext>
            </a:extLst>
          </p:cNvPr>
          <p:cNvSpPr/>
          <p:nvPr/>
        </p:nvSpPr>
        <p:spPr>
          <a:xfrm rot="303633">
            <a:off x="409411" y="946539"/>
            <a:ext cx="1073922" cy="1063364"/>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ấu Nhân 5">
            <a:extLst>
              <a:ext uri="{FF2B5EF4-FFF2-40B4-BE49-F238E27FC236}">
                <a16:creationId xmlns:a16="http://schemas.microsoft.com/office/drawing/2014/main" id="{BDBE05AB-4FD0-447B-8DF5-D4F067906081}"/>
              </a:ext>
            </a:extLst>
          </p:cNvPr>
          <p:cNvSpPr/>
          <p:nvPr/>
        </p:nvSpPr>
        <p:spPr>
          <a:xfrm rot="303633">
            <a:off x="772084" y="-194457"/>
            <a:ext cx="1302973" cy="1290163"/>
          </a:xfrm>
          <a:prstGeom prst="mathMultiply">
            <a:avLst>
              <a:gd name="adj1" fmla="val 7652"/>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822118D6-48BF-4405-B502-7A98F48FF279}"/>
              </a:ext>
            </a:extLst>
          </p:cNvPr>
          <p:cNvSpPr/>
          <p:nvPr/>
        </p:nvSpPr>
        <p:spPr>
          <a:xfrm rot="303633">
            <a:off x="532566" y="365353"/>
            <a:ext cx="754937" cy="747515"/>
          </a:xfrm>
          <a:prstGeom prst="mathMultiply">
            <a:avLst>
              <a:gd name="adj1" fmla="val 16191"/>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2A27016F-1793-487D-A990-B8BD8049CDAA}"/>
              </a:ext>
            </a:extLst>
          </p:cNvPr>
          <p:cNvSpPr/>
          <p:nvPr/>
        </p:nvSpPr>
        <p:spPr>
          <a:xfrm>
            <a:off x="5198280" y="563822"/>
            <a:ext cx="914400" cy="914400"/>
          </a:xfrm>
          <a:prstGeom prst="ellipse">
            <a:avLst/>
          </a:prstGeom>
          <a:blipFill>
            <a:blip r:embed="rId2"/>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704B66AB-FF70-43FB-872D-20043CB12B03}"/>
              </a:ext>
            </a:extLst>
          </p:cNvPr>
          <p:cNvSpPr/>
          <p:nvPr/>
        </p:nvSpPr>
        <p:spPr>
          <a:xfrm>
            <a:off x="5218950" y="2158728"/>
            <a:ext cx="914400" cy="914400"/>
          </a:xfrm>
          <a:prstGeom prst="ellipse">
            <a:avLst/>
          </a:prstGeom>
          <a:blipFill>
            <a:blip r:embed="rId3"/>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16435E9-5C1C-48DA-8462-48F73DAF0C2F}"/>
              </a:ext>
            </a:extLst>
          </p:cNvPr>
          <p:cNvSpPr/>
          <p:nvPr/>
        </p:nvSpPr>
        <p:spPr>
          <a:xfrm>
            <a:off x="5218950" y="3849133"/>
            <a:ext cx="914400" cy="914400"/>
          </a:xfrm>
          <a:prstGeom prst="ellipse">
            <a:avLst/>
          </a:prstGeom>
          <a:blipFill>
            <a:blip r:embed="rId4"/>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50C2B01F-BA4A-4ADB-BE11-CE28473658C4}"/>
              </a:ext>
            </a:extLst>
          </p:cNvPr>
          <p:cNvSpPr txBox="1"/>
          <p:nvPr/>
        </p:nvSpPr>
        <p:spPr>
          <a:xfrm>
            <a:off x="6529590" y="4028641"/>
            <a:ext cx="5540489" cy="707886"/>
          </a:xfrm>
          <a:prstGeom prst="rect">
            <a:avLst/>
          </a:prstGeom>
          <a:noFill/>
        </p:spPr>
        <p:txBody>
          <a:bodyPr wrap="square" rtlCol="0">
            <a:spAutoFit/>
          </a:bodyPr>
          <a:lstStyle/>
          <a:p>
            <a:r>
              <a:rPr lang="vi-VN" sz="2000"/>
              <a:t>Tạo database và bảng cần thiết ( thao tác hoặc code ) </a:t>
            </a:r>
          </a:p>
        </p:txBody>
      </p:sp>
      <p:sp>
        <p:nvSpPr>
          <p:cNvPr id="14" name="Hộp Văn bản 13">
            <a:extLst>
              <a:ext uri="{FF2B5EF4-FFF2-40B4-BE49-F238E27FC236}">
                <a16:creationId xmlns:a16="http://schemas.microsoft.com/office/drawing/2014/main" id="{5DCFD3E0-1A08-4414-BA06-AECEF79889E7}"/>
              </a:ext>
            </a:extLst>
          </p:cNvPr>
          <p:cNvSpPr txBox="1"/>
          <p:nvPr/>
        </p:nvSpPr>
        <p:spPr>
          <a:xfrm>
            <a:off x="7841176" y="189332"/>
            <a:ext cx="902811" cy="1631216"/>
          </a:xfrm>
          <a:prstGeom prst="rect">
            <a:avLst/>
          </a:prstGeom>
          <a:noFill/>
        </p:spPr>
        <p:txBody>
          <a:bodyPr wrap="none" rtlCol="0">
            <a:spAutoFit/>
          </a:bodyPr>
          <a:lstStyle/>
          <a:p>
            <a:r>
              <a:rPr lang="en-US" sz="10000" b="1">
                <a:solidFill>
                  <a:srgbClr val="0070C0">
                    <a:alpha val="25000"/>
                  </a:srgbClr>
                </a:solidFill>
              </a:rPr>
              <a:t>1</a:t>
            </a:r>
            <a:endParaRPr lang="vi-VN" sz="10000" b="1">
              <a:solidFill>
                <a:srgbClr val="0070C0">
                  <a:alpha val="25000"/>
                </a:srgbClr>
              </a:solidFill>
            </a:endParaRPr>
          </a:p>
        </p:txBody>
      </p:sp>
      <p:sp>
        <p:nvSpPr>
          <p:cNvPr id="15" name="Hộp Văn bản 14">
            <a:extLst>
              <a:ext uri="{FF2B5EF4-FFF2-40B4-BE49-F238E27FC236}">
                <a16:creationId xmlns:a16="http://schemas.microsoft.com/office/drawing/2014/main" id="{B712FF69-FE74-4CD0-B0DE-20D0587C3883}"/>
              </a:ext>
            </a:extLst>
          </p:cNvPr>
          <p:cNvSpPr txBox="1"/>
          <p:nvPr/>
        </p:nvSpPr>
        <p:spPr>
          <a:xfrm>
            <a:off x="7866515" y="1800320"/>
            <a:ext cx="902811" cy="1631216"/>
          </a:xfrm>
          <a:prstGeom prst="rect">
            <a:avLst/>
          </a:prstGeom>
          <a:noFill/>
        </p:spPr>
        <p:txBody>
          <a:bodyPr wrap="none" rtlCol="0">
            <a:spAutoFit/>
          </a:bodyPr>
          <a:lstStyle/>
          <a:p>
            <a:r>
              <a:rPr lang="en-US" sz="10000" b="1">
                <a:solidFill>
                  <a:srgbClr val="0070C0">
                    <a:alpha val="25000"/>
                  </a:srgbClr>
                </a:solidFill>
              </a:rPr>
              <a:t>2</a:t>
            </a:r>
            <a:endParaRPr lang="vi-VN" sz="10000" b="1">
              <a:solidFill>
                <a:srgbClr val="0070C0">
                  <a:alpha val="25000"/>
                </a:srgbClr>
              </a:solidFill>
            </a:endParaRPr>
          </a:p>
        </p:txBody>
      </p:sp>
      <p:sp>
        <p:nvSpPr>
          <p:cNvPr id="17" name="Hộp Văn bản 16">
            <a:extLst>
              <a:ext uri="{FF2B5EF4-FFF2-40B4-BE49-F238E27FC236}">
                <a16:creationId xmlns:a16="http://schemas.microsoft.com/office/drawing/2014/main" id="{B9002EC8-17F0-452E-BCDE-4B2A25C99DE5}"/>
              </a:ext>
            </a:extLst>
          </p:cNvPr>
          <p:cNvSpPr txBox="1"/>
          <p:nvPr/>
        </p:nvSpPr>
        <p:spPr>
          <a:xfrm>
            <a:off x="6508920" y="743330"/>
            <a:ext cx="5561159" cy="707886"/>
          </a:xfrm>
          <a:prstGeom prst="rect">
            <a:avLst/>
          </a:prstGeom>
          <a:noFill/>
        </p:spPr>
        <p:txBody>
          <a:bodyPr wrap="square" rtlCol="0">
            <a:spAutoFit/>
          </a:bodyPr>
          <a:lstStyle/>
          <a:p>
            <a:r>
              <a:rPr lang="vi-VN" sz="2000"/>
              <a:t>Mở phần mềm XAMP và chọn Start mySQL server</a:t>
            </a:r>
          </a:p>
        </p:txBody>
      </p:sp>
      <p:sp>
        <p:nvSpPr>
          <p:cNvPr id="18" name="Hộp Văn bản 17">
            <a:extLst>
              <a:ext uri="{FF2B5EF4-FFF2-40B4-BE49-F238E27FC236}">
                <a16:creationId xmlns:a16="http://schemas.microsoft.com/office/drawing/2014/main" id="{1C965763-F408-4D83-A24F-F5E521B181E5}"/>
              </a:ext>
            </a:extLst>
          </p:cNvPr>
          <p:cNvSpPr txBox="1"/>
          <p:nvPr/>
        </p:nvSpPr>
        <p:spPr>
          <a:xfrm>
            <a:off x="6529590" y="2338236"/>
            <a:ext cx="5540489" cy="707886"/>
          </a:xfrm>
          <a:prstGeom prst="rect">
            <a:avLst/>
          </a:prstGeom>
          <a:noFill/>
        </p:spPr>
        <p:txBody>
          <a:bodyPr wrap="square" rtlCol="0">
            <a:spAutoFit/>
          </a:bodyPr>
          <a:lstStyle/>
          <a:p>
            <a:r>
              <a:rPr lang="vi-VN" sz="2000"/>
              <a:t>Kết nối mySQL server bằng cách mở MySQL Workbench</a:t>
            </a:r>
          </a:p>
        </p:txBody>
      </p:sp>
      <p:sp>
        <p:nvSpPr>
          <p:cNvPr id="19" name="Hộp Văn bản 18">
            <a:extLst>
              <a:ext uri="{FF2B5EF4-FFF2-40B4-BE49-F238E27FC236}">
                <a16:creationId xmlns:a16="http://schemas.microsoft.com/office/drawing/2014/main" id="{361E33F8-C9C4-4404-A79E-77AC9EBF9153}"/>
              </a:ext>
            </a:extLst>
          </p:cNvPr>
          <p:cNvSpPr txBox="1"/>
          <p:nvPr/>
        </p:nvSpPr>
        <p:spPr>
          <a:xfrm>
            <a:off x="7861846" y="3474643"/>
            <a:ext cx="902811" cy="1631216"/>
          </a:xfrm>
          <a:prstGeom prst="rect">
            <a:avLst/>
          </a:prstGeom>
          <a:noFill/>
        </p:spPr>
        <p:txBody>
          <a:bodyPr wrap="none" rtlCol="0">
            <a:spAutoFit/>
          </a:bodyPr>
          <a:lstStyle/>
          <a:p>
            <a:r>
              <a:rPr lang="en-US" sz="10000" b="1">
                <a:solidFill>
                  <a:srgbClr val="0070C0">
                    <a:alpha val="25000"/>
                  </a:srgbClr>
                </a:solidFill>
              </a:rPr>
              <a:t>3</a:t>
            </a:r>
            <a:endParaRPr lang="vi-VN" sz="10000" b="1">
              <a:solidFill>
                <a:srgbClr val="0070C0">
                  <a:alpha val="25000"/>
                </a:srgbClr>
              </a:solidFill>
            </a:endParaRPr>
          </a:p>
        </p:txBody>
      </p:sp>
      <p:sp>
        <p:nvSpPr>
          <p:cNvPr id="20" name="Hình tự do: Hình 19">
            <a:extLst>
              <a:ext uri="{FF2B5EF4-FFF2-40B4-BE49-F238E27FC236}">
                <a16:creationId xmlns:a16="http://schemas.microsoft.com/office/drawing/2014/main" id="{3C41B4FB-BDFF-427C-BA05-B043829BCFA2}"/>
              </a:ext>
            </a:extLst>
          </p:cNvPr>
          <p:cNvSpPr/>
          <p:nvPr/>
        </p:nvSpPr>
        <p:spPr>
          <a:xfrm flipV="1">
            <a:off x="11455928" y="6167119"/>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1" name="Hình tự do: Hình 20">
            <a:extLst>
              <a:ext uri="{FF2B5EF4-FFF2-40B4-BE49-F238E27FC236}">
                <a16:creationId xmlns:a16="http://schemas.microsoft.com/office/drawing/2014/main" id="{BA305EAD-BB01-4B0C-A79E-2FBF6E3F66E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5" name="Hình Bầu dục 24">
            <a:extLst>
              <a:ext uri="{FF2B5EF4-FFF2-40B4-BE49-F238E27FC236}">
                <a16:creationId xmlns:a16="http://schemas.microsoft.com/office/drawing/2014/main" id="{5599697C-7D45-4A3E-BCA4-D133E6E9949A}"/>
              </a:ext>
            </a:extLst>
          </p:cNvPr>
          <p:cNvSpPr/>
          <p:nvPr/>
        </p:nvSpPr>
        <p:spPr>
          <a:xfrm>
            <a:off x="5218950" y="5463318"/>
            <a:ext cx="914400" cy="914400"/>
          </a:xfrm>
          <a:prstGeom prst="ellipse">
            <a:avLst/>
          </a:prstGeom>
          <a:blipFill>
            <a:blip r:embed="rId5"/>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ộp Văn bản 25">
            <a:extLst>
              <a:ext uri="{FF2B5EF4-FFF2-40B4-BE49-F238E27FC236}">
                <a16:creationId xmlns:a16="http://schemas.microsoft.com/office/drawing/2014/main" id="{B4FF001D-6222-4313-8BCF-005A3896EF9C}"/>
              </a:ext>
            </a:extLst>
          </p:cNvPr>
          <p:cNvSpPr txBox="1"/>
          <p:nvPr/>
        </p:nvSpPr>
        <p:spPr>
          <a:xfrm>
            <a:off x="6529590" y="5642826"/>
            <a:ext cx="5540489" cy="400110"/>
          </a:xfrm>
          <a:prstGeom prst="rect">
            <a:avLst/>
          </a:prstGeom>
          <a:noFill/>
        </p:spPr>
        <p:txBody>
          <a:bodyPr wrap="square" rtlCol="0">
            <a:spAutoFit/>
          </a:bodyPr>
          <a:lstStyle/>
          <a:p>
            <a:r>
              <a:rPr lang="vi-VN" sz="2000"/>
              <a:t>Truy suất dữ liệu với các câu lệnh select,…</a:t>
            </a:r>
          </a:p>
        </p:txBody>
      </p:sp>
      <p:sp>
        <p:nvSpPr>
          <p:cNvPr id="27" name="Hộp Văn bản 26">
            <a:extLst>
              <a:ext uri="{FF2B5EF4-FFF2-40B4-BE49-F238E27FC236}">
                <a16:creationId xmlns:a16="http://schemas.microsoft.com/office/drawing/2014/main" id="{D5636A40-DAE6-47C7-BD03-45A893E83B96}"/>
              </a:ext>
            </a:extLst>
          </p:cNvPr>
          <p:cNvSpPr txBox="1"/>
          <p:nvPr/>
        </p:nvSpPr>
        <p:spPr>
          <a:xfrm>
            <a:off x="7861846" y="4957304"/>
            <a:ext cx="902811" cy="1631216"/>
          </a:xfrm>
          <a:prstGeom prst="rect">
            <a:avLst/>
          </a:prstGeom>
          <a:noFill/>
        </p:spPr>
        <p:txBody>
          <a:bodyPr wrap="none" rtlCol="0">
            <a:spAutoFit/>
          </a:bodyPr>
          <a:lstStyle/>
          <a:p>
            <a:r>
              <a:rPr lang="en-US" sz="10000" b="1">
                <a:solidFill>
                  <a:srgbClr val="0070C0">
                    <a:alpha val="25000"/>
                  </a:srgbClr>
                </a:solidFill>
              </a:rPr>
              <a:t>4</a:t>
            </a:r>
            <a:endParaRPr lang="vi-VN" sz="10000" b="1">
              <a:solidFill>
                <a:srgbClr val="0070C0">
                  <a:alpha val="25000"/>
                </a:srgbClr>
              </a:solidFill>
            </a:endParaRPr>
          </a:p>
        </p:txBody>
      </p:sp>
    </p:spTree>
    <p:extLst>
      <p:ext uri="{BB962C8B-B14F-4D97-AF65-F5344CB8AC3E}">
        <p14:creationId xmlns:p14="http://schemas.microsoft.com/office/powerpoint/2010/main" val="176095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p:bldP spid="14" grpId="0"/>
      <p:bldP spid="15" grpId="0"/>
      <p:bldP spid="17" grpId="0"/>
      <p:bldP spid="18" grpId="0"/>
      <p:bldP spid="19" grpId="0"/>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B2A"/>
        </a:solidFill>
        <a:effectLst/>
      </p:bgPr>
    </p:bg>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0D8BCB1E-16F7-4397-8280-6A59C848F669}"/>
              </a:ext>
            </a:extLst>
          </p:cNvPr>
          <p:cNvSpPr/>
          <p:nvPr/>
        </p:nvSpPr>
        <p:spPr>
          <a:xfrm>
            <a:off x="953219" y="536185"/>
            <a:ext cx="10285562" cy="578562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ục giác 2">
            <a:extLst>
              <a:ext uri="{FF2B5EF4-FFF2-40B4-BE49-F238E27FC236}">
                <a16:creationId xmlns:a16="http://schemas.microsoft.com/office/drawing/2014/main" id="{A602464A-129C-4F1F-93AB-8772516E2CC8}"/>
              </a:ext>
            </a:extLst>
          </p:cNvPr>
          <p:cNvSpPr/>
          <p:nvPr/>
        </p:nvSpPr>
        <p:spPr>
          <a:xfrm>
            <a:off x="2159118" y="108681"/>
            <a:ext cx="8165982" cy="6640637"/>
          </a:xfrm>
          <a:prstGeom prst="hexagon">
            <a:avLst>
              <a:gd name="adj" fmla="val 33844"/>
              <a:gd name="vf" fmla="val 115470"/>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Dấu Nhân 4">
            <a:extLst>
              <a:ext uri="{FF2B5EF4-FFF2-40B4-BE49-F238E27FC236}">
                <a16:creationId xmlns:a16="http://schemas.microsoft.com/office/drawing/2014/main" id="{0C399388-96E7-4DDB-BBA7-3DDCC537C12F}"/>
              </a:ext>
            </a:extLst>
          </p:cNvPr>
          <p:cNvSpPr/>
          <p:nvPr/>
        </p:nvSpPr>
        <p:spPr>
          <a:xfrm rot="303633">
            <a:off x="319443" y="614292"/>
            <a:ext cx="1851987" cy="1833780"/>
          </a:xfrm>
          <a:prstGeom prst="mathMultiply">
            <a:avLst>
              <a:gd name="adj1" fmla="val 16280"/>
            </a:avLst>
          </a:prstGeom>
          <a:solidFill>
            <a:srgbClr val="F6F8F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6" name="Dấu Nhân 5">
            <a:extLst>
              <a:ext uri="{FF2B5EF4-FFF2-40B4-BE49-F238E27FC236}">
                <a16:creationId xmlns:a16="http://schemas.microsoft.com/office/drawing/2014/main" id="{06C9E73F-9C2A-45F1-94DF-8C7336DA684B}"/>
              </a:ext>
            </a:extLst>
          </p:cNvPr>
          <p:cNvSpPr/>
          <p:nvPr/>
        </p:nvSpPr>
        <p:spPr>
          <a:xfrm rot="303633">
            <a:off x="1102742" y="292594"/>
            <a:ext cx="1199785" cy="1187989"/>
          </a:xfrm>
          <a:prstGeom prst="mathMultiply">
            <a:avLst>
              <a:gd name="adj1" fmla="val 19284"/>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79FF0A23-442A-487A-8858-627711AA369D}"/>
              </a:ext>
            </a:extLst>
          </p:cNvPr>
          <p:cNvSpPr/>
          <p:nvPr/>
        </p:nvSpPr>
        <p:spPr>
          <a:xfrm rot="303633">
            <a:off x="1232217" y="735076"/>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898B606-7009-4DF0-A3BD-8CCF8DF3A825}"/>
              </a:ext>
            </a:extLst>
          </p:cNvPr>
          <p:cNvSpPr txBox="1"/>
          <p:nvPr/>
        </p:nvSpPr>
        <p:spPr>
          <a:xfrm>
            <a:off x="1159685" y="2799665"/>
            <a:ext cx="4107215" cy="923330"/>
          </a:xfrm>
          <a:prstGeom prst="rect">
            <a:avLst/>
          </a:prstGeom>
          <a:noFill/>
        </p:spPr>
        <p:txBody>
          <a:bodyPr wrap="none" rtlCol="0">
            <a:spAutoFit/>
          </a:bodyPr>
          <a:lstStyle/>
          <a:p>
            <a:pPr algn="ctr"/>
            <a:r>
              <a:rPr lang="en-US" sz="5400" b="1">
                <a:solidFill>
                  <a:srgbClr val="F6F8F7"/>
                </a:solidFill>
                <a:effectLst>
                  <a:outerShdw blurRad="38100" dist="38100" dir="2700000" algn="tl">
                    <a:srgbClr val="000000">
                      <a:alpha val="43137"/>
                    </a:srgbClr>
                  </a:outerShdw>
                </a:effectLst>
              </a:rPr>
              <a:t>NGÔN NGỮ</a:t>
            </a:r>
            <a:endParaRPr lang="vi-VN" sz="5400" b="1">
              <a:solidFill>
                <a:srgbClr val="F6F8F7"/>
              </a:solidFill>
              <a:effectLst>
                <a:outerShdw blurRad="38100" dist="38100" dir="2700000" algn="tl">
                  <a:srgbClr val="000000">
                    <a:alpha val="43137"/>
                  </a:srgbClr>
                </a:outerShdw>
              </a:effectLst>
            </a:endParaRPr>
          </a:p>
        </p:txBody>
      </p:sp>
      <p:sp>
        <p:nvSpPr>
          <p:cNvPr id="8" name="Hộp Văn bản 7">
            <a:extLst>
              <a:ext uri="{FF2B5EF4-FFF2-40B4-BE49-F238E27FC236}">
                <a16:creationId xmlns:a16="http://schemas.microsoft.com/office/drawing/2014/main" id="{3FF0D1EB-B346-4E66-88DD-C971B0617C76}"/>
              </a:ext>
            </a:extLst>
          </p:cNvPr>
          <p:cNvSpPr txBox="1"/>
          <p:nvPr/>
        </p:nvSpPr>
        <p:spPr>
          <a:xfrm>
            <a:off x="5266900" y="1977419"/>
            <a:ext cx="6059672" cy="2215991"/>
          </a:xfrm>
          <a:prstGeom prst="rect">
            <a:avLst/>
          </a:prstGeom>
          <a:noFill/>
        </p:spPr>
        <p:txBody>
          <a:bodyPr wrap="none" rtlCol="0">
            <a:spAutoFit/>
          </a:bodyPr>
          <a:lstStyle/>
          <a:p>
            <a:r>
              <a:rPr lang="en-US" sz="13800" b="1">
                <a:solidFill>
                  <a:srgbClr val="00B0F0"/>
                </a:solidFill>
                <a:effectLst>
                  <a:outerShdw blurRad="50800" dist="38100" dir="2700000" algn="tl" rotWithShape="0">
                    <a:prstClr val="black">
                      <a:alpha val="40000"/>
                    </a:prstClr>
                  </a:outerShdw>
                </a:effectLst>
              </a:rPr>
              <a:t>MYSQL</a:t>
            </a:r>
            <a:endParaRPr lang="vi-VN" sz="13800" b="1">
              <a:solidFill>
                <a:srgbClr val="00B0F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44457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0D8BCB1E-16F7-4397-8280-6A59C848F669}"/>
              </a:ext>
            </a:extLst>
          </p:cNvPr>
          <p:cNvSpPr/>
          <p:nvPr/>
        </p:nvSpPr>
        <p:spPr>
          <a:xfrm>
            <a:off x="953219" y="536185"/>
            <a:ext cx="10285562" cy="5785629"/>
          </a:xfrm>
          <a:prstGeom prst="rect">
            <a:avLst/>
          </a:prstGeom>
          <a:solidFill>
            <a:srgbClr val="292B2A">
              <a:alpha val="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ục giác 2">
            <a:extLst>
              <a:ext uri="{FF2B5EF4-FFF2-40B4-BE49-F238E27FC236}">
                <a16:creationId xmlns:a16="http://schemas.microsoft.com/office/drawing/2014/main" id="{A602464A-129C-4F1F-93AB-8772516E2CC8}"/>
              </a:ext>
            </a:extLst>
          </p:cNvPr>
          <p:cNvSpPr/>
          <p:nvPr/>
        </p:nvSpPr>
        <p:spPr>
          <a:xfrm>
            <a:off x="2159118" y="108681"/>
            <a:ext cx="8165982" cy="6640637"/>
          </a:xfrm>
          <a:prstGeom prst="hexagon">
            <a:avLst>
              <a:gd name="adj" fmla="val 33844"/>
              <a:gd name="vf" fmla="val 115470"/>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Dấu Nhân 4">
            <a:extLst>
              <a:ext uri="{FF2B5EF4-FFF2-40B4-BE49-F238E27FC236}">
                <a16:creationId xmlns:a16="http://schemas.microsoft.com/office/drawing/2014/main" id="{0C399388-96E7-4DDB-BBA7-3DDCC537C12F}"/>
              </a:ext>
            </a:extLst>
          </p:cNvPr>
          <p:cNvSpPr/>
          <p:nvPr/>
        </p:nvSpPr>
        <p:spPr>
          <a:xfrm rot="5674360" flipH="1">
            <a:off x="9801282" y="373042"/>
            <a:ext cx="1851987" cy="1833780"/>
          </a:xfrm>
          <a:prstGeom prst="mathMultiply">
            <a:avLst>
              <a:gd name="adj1" fmla="val 16280"/>
            </a:avLst>
          </a:prstGeom>
          <a:solidFill>
            <a:srgbClr val="F6F8F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6" name="Dấu Nhân 5">
            <a:extLst>
              <a:ext uri="{FF2B5EF4-FFF2-40B4-BE49-F238E27FC236}">
                <a16:creationId xmlns:a16="http://schemas.microsoft.com/office/drawing/2014/main" id="{06C9E73F-9C2A-45F1-94DF-8C7336DA684B}"/>
              </a:ext>
            </a:extLst>
          </p:cNvPr>
          <p:cNvSpPr/>
          <p:nvPr/>
        </p:nvSpPr>
        <p:spPr>
          <a:xfrm rot="5674360" flipH="1">
            <a:off x="10584581" y="51344"/>
            <a:ext cx="1199785" cy="1187989"/>
          </a:xfrm>
          <a:prstGeom prst="mathMultiply">
            <a:avLst>
              <a:gd name="adj1" fmla="val 19284"/>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79FF0A23-442A-487A-8858-627711AA369D}"/>
              </a:ext>
            </a:extLst>
          </p:cNvPr>
          <p:cNvSpPr/>
          <p:nvPr/>
        </p:nvSpPr>
        <p:spPr>
          <a:xfrm rot="5674360" flipH="1">
            <a:off x="10714056" y="493826"/>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898B606-7009-4DF0-A3BD-8CCF8DF3A825}"/>
              </a:ext>
            </a:extLst>
          </p:cNvPr>
          <p:cNvSpPr txBox="1"/>
          <p:nvPr/>
        </p:nvSpPr>
        <p:spPr>
          <a:xfrm>
            <a:off x="1155534" y="1289932"/>
            <a:ext cx="2159566" cy="523220"/>
          </a:xfrm>
          <a:prstGeom prst="rect">
            <a:avLst/>
          </a:prstGeom>
          <a:noFill/>
        </p:spPr>
        <p:txBody>
          <a:bodyPr wrap="none" rtlCol="0">
            <a:spAutoFit/>
          </a:bodyPr>
          <a:lstStyle/>
          <a:p>
            <a:pPr algn="ctr"/>
            <a:r>
              <a:rPr lang="en-US" sz="2800" b="1">
                <a:ln w="0"/>
                <a:solidFill>
                  <a:srgbClr val="0070C0"/>
                </a:solidFill>
                <a:effectLst>
                  <a:outerShdw blurRad="38100" dist="38100" dir="2700000" algn="tl">
                    <a:srgbClr val="000000">
                      <a:alpha val="43137"/>
                    </a:srgbClr>
                  </a:outerShdw>
                </a:effectLst>
              </a:rPr>
              <a:t>Định nghĩa:</a:t>
            </a:r>
            <a:endParaRPr lang="vi-VN" sz="2800" b="1">
              <a:ln w="0"/>
              <a:solidFill>
                <a:srgbClr val="0070C0"/>
              </a:solidFill>
              <a:effectLst>
                <a:outerShdw blurRad="38100" dist="38100" dir="2700000" algn="tl">
                  <a:srgbClr val="000000">
                    <a:alpha val="43137"/>
                  </a:srgbClr>
                </a:outerShdw>
              </a:effectLst>
            </a:endParaRPr>
          </a:p>
        </p:txBody>
      </p:sp>
      <p:sp>
        <p:nvSpPr>
          <p:cNvPr id="9" name="Hộp Văn bản 8">
            <a:extLst>
              <a:ext uri="{FF2B5EF4-FFF2-40B4-BE49-F238E27FC236}">
                <a16:creationId xmlns:a16="http://schemas.microsoft.com/office/drawing/2014/main" id="{871B52D7-147D-4E41-BD86-98A1406D0F39}"/>
              </a:ext>
            </a:extLst>
          </p:cNvPr>
          <p:cNvSpPr txBox="1"/>
          <p:nvPr/>
        </p:nvSpPr>
        <p:spPr>
          <a:xfrm>
            <a:off x="1299978" y="2106430"/>
            <a:ext cx="8924925" cy="3337965"/>
          </a:xfrm>
          <a:prstGeom prst="rect">
            <a:avLst/>
          </a:prstGeom>
          <a:noFill/>
          <a:effectLst/>
        </p:spPr>
        <p:txBody>
          <a:bodyPr wrap="square" rtlCol="0">
            <a:spAutoFit/>
          </a:bodyPr>
          <a:lstStyle/>
          <a:p>
            <a:pPr marL="285750" indent="-285750">
              <a:lnSpc>
                <a:spcPct val="150000"/>
              </a:lnSpc>
              <a:buFont typeface="Arial" panose="020B0604020202020204" pitchFamily="34" charset="0"/>
              <a:buChar char="•"/>
            </a:pPr>
            <a:r>
              <a:rPr lang="vi-VN" sz="2400">
                <a:solidFill>
                  <a:srgbClr val="292B2A"/>
                </a:solidFill>
                <a:effectLst>
                  <a:outerShdw blurRad="38100" dist="38100" dir="2700000" algn="tl">
                    <a:srgbClr val="000000">
                      <a:alpha val="43137"/>
                    </a:srgbClr>
                  </a:outerShdw>
                </a:effectLst>
              </a:rPr>
              <a:t>Là ngôn ngữ dễ học dễ nhớ, cấu trúc đơn giản</a:t>
            </a:r>
          </a:p>
          <a:p>
            <a:pPr marL="285750" indent="-285750">
              <a:lnSpc>
                <a:spcPct val="150000"/>
              </a:lnSpc>
              <a:buFont typeface="Arial" panose="020B0604020202020204" pitchFamily="34" charset="0"/>
              <a:buChar char="•"/>
            </a:pPr>
            <a:r>
              <a:rPr lang="en-US" sz="2400">
                <a:solidFill>
                  <a:srgbClr val="292B2A"/>
                </a:solidFill>
                <a:effectLst>
                  <a:outerShdw blurRad="38100" dist="38100" dir="2700000" algn="tl">
                    <a:srgbClr val="000000">
                      <a:alpha val="43137"/>
                    </a:srgbClr>
                  </a:outerShdw>
                </a:effectLst>
              </a:rPr>
              <a:t>M</a:t>
            </a:r>
            <a:r>
              <a:rPr lang="vi-VN" sz="2400">
                <a:solidFill>
                  <a:srgbClr val="292B2A"/>
                </a:solidFill>
                <a:effectLst>
                  <a:outerShdw blurRad="38100" dist="38100" dir="2700000" algn="tl">
                    <a:srgbClr val="000000">
                      <a:alpha val="43137"/>
                    </a:srgbClr>
                  </a:outerShdw>
                </a:effectLst>
              </a:rPr>
              <a:t>ySQL không phân biệt chữ hoa và thường</a:t>
            </a:r>
          </a:p>
          <a:p>
            <a:pPr>
              <a:lnSpc>
                <a:spcPct val="150000"/>
              </a:lnSpc>
            </a:pPr>
            <a:r>
              <a:rPr lang="en-US" sz="2400">
                <a:solidFill>
                  <a:srgbClr val="292B2A"/>
                </a:solidFill>
                <a:effectLst>
                  <a:outerShdw blurRad="38100" dist="38100" dir="2700000" algn="tl">
                    <a:srgbClr val="000000">
                      <a:alpha val="43137"/>
                    </a:srgbClr>
                  </a:outerShdw>
                </a:effectLst>
              </a:rPr>
              <a:t>	</a:t>
            </a:r>
            <a:r>
              <a:rPr lang="vi-VN" sz="2400">
                <a:solidFill>
                  <a:srgbClr val="292B2A"/>
                </a:solidFill>
                <a:effectLst>
                  <a:outerShdw blurRad="38100" dist="38100" dir="2700000" algn="tl">
                    <a:srgbClr val="000000">
                      <a:alpha val="43137"/>
                    </a:srgbClr>
                  </a:outerShdw>
                </a:effectLst>
              </a:rPr>
              <a:t>VD: khach_hang và KHACH_HANG là như nhau</a:t>
            </a:r>
          </a:p>
          <a:p>
            <a:pPr marL="285750" indent="-285750">
              <a:lnSpc>
                <a:spcPct val="150000"/>
              </a:lnSpc>
              <a:buFont typeface="Arial" panose="020B0604020202020204" pitchFamily="34" charset="0"/>
              <a:buChar char="•"/>
            </a:pPr>
            <a:r>
              <a:rPr lang="vi-VN" sz="2400">
                <a:solidFill>
                  <a:srgbClr val="292B2A"/>
                </a:solidFill>
                <a:effectLst>
                  <a:outerShdw blurRad="38100" dist="38100" dir="2700000" algn="tl">
                    <a:srgbClr val="000000">
                      <a:alpha val="43137"/>
                    </a:srgbClr>
                  </a:outerShdw>
                </a:effectLst>
              </a:rPr>
              <a:t>Các câu lệnh giống nhau cho các RDBMS, về mySQL thì</a:t>
            </a:r>
            <a:r>
              <a:rPr lang="en-US" sz="2400">
                <a:solidFill>
                  <a:srgbClr val="292B2A"/>
                </a:solidFill>
                <a:effectLst>
                  <a:outerShdw blurRad="38100" dist="38100" dir="2700000" algn="tl">
                    <a:srgbClr val="000000">
                      <a:alpha val="43137"/>
                    </a:srgbClr>
                  </a:outerShdw>
                </a:effectLst>
              </a:rPr>
              <a:t> </a:t>
            </a:r>
            <a:r>
              <a:rPr lang="vi-VN" sz="2400">
                <a:solidFill>
                  <a:srgbClr val="292B2A"/>
                </a:solidFill>
                <a:effectLst>
                  <a:outerShdw blurRad="38100" dist="38100" dir="2700000" algn="tl">
                    <a:srgbClr val="000000">
                      <a:alpha val="43137"/>
                    </a:srgbClr>
                  </a:outerShdw>
                </a:effectLst>
              </a:rPr>
              <a:t>có đôi chút</a:t>
            </a:r>
          </a:p>
          <a:p>
            <a:pPr>
              <a:lnSpc>
                <a:spcPct val="150000"/>
              </a:lnSpc>
            </a:pPr>
            <a:r>
              <a:rPr lang="vi-VN" sz="2400">
                <a:solidFill>
                  <a:srgbClr val="292B2A"/>
                </a:solidFill>
                <a:effectLst>
                  <a:outerShdw blurRad="38100" dist="38100" dir="2700000" algn="tl">
                    <a:srgbClr val="000000">
                      <a:alpha val="43137"/>
                    </a:srgbClr>
                  </a:outerShdw>
                </a:effectLst>
              </a:rPr>
              <a:t>khác so với các loại RDBMS khác ( ngôn ngữ khác )</a:t>
            </a:r>
          </a:p>
        </p:txBody>
      </p:sp>
    </p:spTree>
    <p:extLst>
      <p:ext uri="{BB962C8B-B14F-4D97-AF65-F5344CB8AC3E}">
        <p14:creationId xmlns:p14="http://schemas.microsoft.com/office/powerpoint/2010/main" val="189339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3222357" cy="461665"/>
          </a:xfrm>
          <a:prstGeom prst="rect">
            <a:avLst/>
          </a:prstGeom>
          <a:noFill/>
        </p:spPr>
        <p:txBody>
          <a:bodyPr wrap="none" rtlCol="0">
            <a:spAutoFit/>
          </a:bodyPr>
          <a:lstStyle/>
          <a:p>
            <a:r>
              <a:rPr lang="en-US" sz="2400">
                <a:solidFill>
                  <a:srgbClr val="0070C0"/>
                </a:solidFill>
              </a:rPr>
              <a:t>Lệnh MySQL quản trị</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4188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USE &lt;DATANAMESPACE&gt; </a:t>
            </a:r>
            <a:r>
              <a:rPr lang="vi-VN"/>
              <a:t>: </a:t>
            </a:r>
            <a:r>
              <a:rPr lang="en-US"/>
              <a:t>C</a:t>
            </a:r>
            <a:r>
              <a:rPr lang="vi-VN"/>
              <a:t>họn một cơ sở dữ liệu trong</a:t>
            </a:r>
            <a:r>
              <a:rPr lang="en-US"/>
              <a:t> </a:t>
            </a:r>
            <a:r>
              <a:rPr lang="vi-VN"/>
              <a:t>vùng làm việc MySQ</a:t>
            </a:r>
            <a:r>
              <a:rPr lang="en-US"/>
              <a:t>L</a:t>
            </a:r>
            <a:r>
              <a:rPr lang="vi-VN"/>
              <a:t> SHOW DATABASE</a:t>
            </a:r>
            <a:r>
              <a:rPr lang="en-US"/>
              <a:t>:</a:t>
            </a:r>
            <a:r>
              <a:rPr lang="vi-VN"/>
              <a:t> </a:t>
            </a:r>
            <a:r>
              <a:rPr lang="en-US"/>
              <a:t>H</a:t>
            </a:r>
            <a:r>
              <a:rPr lang="vi-VN"/>
              <a:t>iển thị danh sách cơ sở dữ liệu mà MySQL</a:t>
            </a:r>
            <a:r>
              <a:rPr lang="en-US"/>
              <a:t> </a:t>
            </a:r>
            <a:r>
              <a:rPr lang="vi-VN"/>
              <a:t>DBMS có thể truy cập.</a:t>
            </a:r>
          </a:p>
          <a:p>
            <a:pPr marL="285750" indent="-285750">
              <a:lnSpc>
                <a:spcPct val="150000"/>
              </a:lnSpc>
              <a:buFont typeface="Arial" panose="020B0604020202020204" pitchFamily="34" charset="0"/>
              <a:buChar char="•"/>
            </a:pPr>
            <a:r>
              <a:rPr lang="vi-VN" b="1"/>
              <a:t>SHOW TABLES</a:t>
            </a:r>
            <a:r>
              <a:rPr lang="en-US"/>
              <a:t>:</a:t>
            </a:r>
            <a:r>
              <a:rPr lang="vi-VN"/>
              <a:t> hiển thị các bảng cơ sở dữ</a:t>
            </a:r>
            <a:r>
              <a:rPr lang="en-US"/>
              <a:t> liệu</a:t>
            </a:r>
            <a:endParaRPr lang="vi-VN"/>
          </a:p>
          <a:p>
            <a:pPr marL="285750" indent="-285750">
              <a:lnSpc>
                <a:spcPct val="150000"/>
              </a:lnSpc>
              <a:buFont typeface="Arial" panose="020B0604020202020204" pitchFamily="34" charset="0"/>
              <a:buChar char="•"/>
            </a:pPr>
            <a:r>
              <a:rPr lang="vi-VN" b="1"/>
              <a:t>SHOW COLUMNS FROM &lt;TÊN BẢNG &gt;</a:t>
            </a:r>
            <a:r>
              <a:rPr lang="vi-VN"/>
              <a:t>: Hiển thị các thuộc tính</a:t>
            </a:r>
            <a:r>
              <a:rPr lang="en-US"/>
              <a:t> </a:t>
            </a:r>
            <a:r>
              <a:rPr lang="vi-VN"/>
              <a:t>của bảng, loại thuộc tính, thông tin khoa</a:t>
            </a:r>
            <a:endParaRPr lang="en-US"/>
          </a:p>
          <a:p>
            <a:pPr marL="285750" indent="-285750">
              <a:lnSpc>
                <a:spcPct val="150000"/>
              </a:lnSpc>
              <a:buFont typeface="Arial" panose="020B0604020202020204" pitchFamily="34" charset="0"/>
              <a:buChar char="•"/>
            </a:pPr>
            <a:r>
              <a:rPr lang="vi-VN" b="1"/>
              <a:t>SHOW INDEX FROM &lt;TÊN BẢNG&gt; </a:t>
            </a:r>
            <a:r>
              <a:rPr lang="vi-VN"/>
              <a:t>: hiển thị thông tin về tất cả</a:t>
            </a:r>
            <a:r>
              <a:rPr lang="en-US"/>
              <a:t> </a:t>
            </a:r>
            <a:r>
              <a:rPr lang="vi-VN"/>
              <a:t>các chỉ mục của bảng, bao gồm cả Primary Key.</a:t>
            </a:r>
          </a:p>
          <a:p>
            <a:pPr marL="285750" indent="-285750">
              <a:lnSpc>
                <a:spcPct val="150000"/>
              </a:lnSpc>
              <a:buFont typeface="Arial" panose="020B0604020202020204" pitchFamily="34" charset="0"/>
              <a:buChar char="•"/>
            </a:pPr>
            <a:r>
              <a:rPr lang="vi-VN" b="1"/>
              <a:t>SHOW TABLE STATUS LIKE &lt;TÊN BẢNG&gt;</a:t>
            </a:r>
            <a:r>
              <a:rPr lang="vi-VN"/>
              <a:t>: hiển thị thông tin</a:t>
            </a:r>
            <a:r>
              <a:rPr lang="en-US"/>
              <a:t> </a:t>
            </a:r>
            <a:r>
              <a:rPr lang="vi-VN"/>
              <a:t>về hiệu suất và thống kê của hệ thống quản lý cơ sở dữ liệu MySQL. </a:t>
            </a:r>
          </a:p>
        </p:txBody>
      </p:sp>
    </p:spTree>
    <p:extLst>
      <p:ext uri="{BB962C8B-B14F-4D97-AF65-F5344CB8AC3E}">
        <p14:creationId xmlns:p14="http://schemas.microsoft.com/office/powerpoint/2010/main" val="223503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3706464" cy="461665"/>
          </a:xfrm>
          <a:prstGeom prst="rect">
            <a:avLst/>
          </a:prstGeom>
          <a:noFill/>
        </p:spPr>
        <p:txBody>
          <a:bodyPr wrap="none" rtlCol="0">
            <a:spAutoFit/>
          </a:bodyPr>
          <a:lstStyle/>
          <a:p>
            <a:r>
              <a:rPr lang="en-US" sz="2400">
                <a:solidFill>
                  <a:srgbClr val="0070C0"/>
                </a:solidFill>
              </a:rPr>
              <a:t>Các kiểu dữ liệu MySQL</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4188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Kiểu dữ liệu số</a:t>
            </a:r>
            <a:r>
              <a:rPr lang="en-US"/>
              <a:t>: </a:t>
            </a:r>
            <a:r>
              <a:rPr lang="vi-VN"/>
              <a:t>MySQL hỗ trợ tất cả các kiểu dữ liệu số ANSI SQL tiêu chuẩn, do đó, các định nghĩa này sẽ dễ nhận biết nếu bạn đến từ một hệ thống cơ sở dữ liệu khác.</a:t>
            </a:r>
            <a:endParaRPr lang="en-US"/>
          </a:p>
          <a:p>
            <a:pPr marL="285750" indent="-285750">
              <a:lnSpc>
                <a:spcPct val="150000"/>
              </a:lnSpc>
              <a:buFont typeface="Arial" panose="020B0604020202020204" pitchFamily="34" charset="0"/>
              <a:buChar char="•"/>
            </a:pPr>
            <a:r>
              <a:rPr lang="en-US" b="1"/>
              <a:t>Kiểu ngày và giờ:</a:t>
            </a:r>
          </a:p>
          <a:p>
            <a:pPr marL="742950" lvl="1" indent="-285750">
              <a:lnSpc>
                <a:spcPct val="150000"/>
              </a:lnSpc>
              <a:buFont typeface="Arial" panose="020B0604020202020204" pitchFamily="34" charset="0"/>
              <a:buChar char="•"/>
            </a:pPr>
            <a:r>
              <a:rPr lang="en-US"/>
              <a:t>DATE</a:t>
            </a:r>
          </a:p>
          <a:p>
            <a:pPr marL="742950" lvl="1" indent="-285750">
              <a:lnSpc>
                <a:spcPct val="150000"/>
              </a:lnSpc>
              <a:buFont typeface="Arial" panose="020B0604020202020204" pitchFamily="34" charset="0"/>
              <a:buChar char="•"/>
            </a:pPr>
            <a:r>
              <a:rPr lang="en-US"/>
              <a:t>DATETIME</a:t>
            </a:r>
          </a:p>
          <a:p>
            <a:pPr marL="742950" lvl="1" indent="-285750">
              <a:lnSpc>
                <a:spcPct val="150000"/>
              </a:lnSpc>
              <a:buFont typeface="Arial" panose="020B0604020202020204" pitchFamily="34" charset="0"/>
              <a:buChar char="•"/>
            </a:pPr>
            <a:r>
              <a:rPr lang="en-US"/>
              <a:t>TIMESTAMP</a:t>
            </a:r>
          </a:p>
          <a:p>
            <a:pPr marL="742950" lvl="1" indent="-285750">
              <a:lnSpc>
                <a:spcPct val="150000"/>
              </a:lnSpc>
              <a:buFont typeface="Arial" panose="020B0604020202020204" pitchFamily="34" charset="0"/>
              <a:buChar char="•"/>
            </a:pPr>
            <a:r>
              <a:rPr lang="en-US"/>
              <a:t>TIME</a:t>
            </a:r>
          </a:p>
          <a:p>
            <a:pPr marL="742950" lvl="1" indent="-285750">
              <a:lnSpc>
                <a:spcPct val="150000"/>
              </a:lnSpc>
              <a:buFont typeface="Arial" panose="020B0604020202020204" pitchFamily="34" charset="0"/>
              <a:buChar char="•"/>
            </a:pPr>
            <a:r>
              <a:rPr lang="en-US"/>
              <a:t>YEAR</a:t>
            </a:r>
          </a:p>
          <a:p>
            <a:pPr marL="285750" indent="-285750">
              <a:lnSpc>
                <a:spcPct val="150000"/>
              </a:lnSpc>
              <a:buFont typeface="Arial" panose="020B0604020202020204" pitchFamily="34" charset="0"/>
              <a:buChar char="•"/>
            </a:pPr>
            <a:r>
              <a:rPr lang="en-US" b="1"/>
              <a:t>Kiểu String</a:t>
            </a:r>
            <a:r>
              <a:rPr lang="en-US"/>
              <a:t>: </a:t>
            </a:r>
            <a:r>
              <a:rPr lang="vi-VN"/>
              <a:t>phần lớn dữ liệu của bạn sẽ được lưu trữ ở định dạng chuỗi.</a:t>
            </a:r>
            <a:endParaRPr lang="en-US"/>
          </a:p>
        </p:txBody>
      </p:sp>
    </p:spTree>
    <p:extLst>
      <p:ext uri="{BB962C8B-B14F-4D97-AF65-F5344CB8AC3E}">
        <p14:creationId xmlns:p14="http://schemas.microsoft.com/office/powerpoint/2010/main" val="318991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37730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DDL - Ngôn ngữ định nghĩa dữ liệu</a:t>
            </a:r>
            <a:r>
              <a:rPr lang="en-US" b="1"/>
              <a:t>:</a:t>
            </a:r>
          </a:p>
          <a:p>
            <a:pPr marL="742950" lvl="1" indent="-285750">
              <a:lnSpc>
                <a:spcPct val="150000"/>
              </a:lnSpc>
              <a:buFont typeface="Arial" panose="020B0604020202020204" pitchFamily="34" charset="0"/>
              <a:buChar char="•"/>
            </a:pPr>
            <a:r>
              <a:rPr lang="vi-VN">
                <a:solidFill>
                  <a:srgbClr val="002060"/>
                </a:solidFill>
              </a:rPr>
              <a:t># Create</a:t>
            </a:r>
            <a:r>
              <a:rPr lang="en-US"/>
              <a:t>		</a:t>
            </a:r>
            <a:r>
              <a:rPr lang="vi-VN"/>
              <a:t>Được sử dụng để tạo lược đồ bảng</a:t>
            </a:r>
          </a:p>
          <a:p>
            <a:pPr marL="742950" lvl="1" indent="-285750">
              <a:lnSpc>
                <a:spcPct val="150000"/>
              </a:lnSpc>
              <a:buFont typeface="Arial" panose="020B0604020202020204" pitchFamily="34" charset="0"/>
              <a:buChar char="•"/>
            </a:pPr>
            <a:r>
              <a:rPr lang="vi-VN">
                <a:solidFill>
                  <a:srgbClr val="002060"/>
                </a:solidFill>
              </a:rPr>
              <a:t># Drop</a:t>
            </a:r>
            <a:r>
              <a:rPr lang="en-US"/>
              <a:t>		</a:t>
            </a:r>
            <a:r>
              <a:rPr lang="vi-VN"/>
              <a:t>Bỏ cơ sở dữ liệu khỏi bộ nhớ</a:t>
            </a:r>
          </a:p>
          <a:p>
            <a:pPr marL="742950" lvl="1" indent="-285750">
              <a:lnSpc>
                <a:spcPct val="150000"/>
              </a:lnSpc>
              <a:buFont typeface="Arial" panose="020B0604020202020204" pitchFamily="34" charset="0"/>
              <a:buChar char="•"/>
            </a:pPr>
            <a:r>
              <a:rPr lang="vi-VN">
                <a:solidFill>
                  <a:srgbClr val="002060"/>
                </a:solidFill>
              </a:rPr>
              <a:t># Alter</a:t>
            </a:r>
            <a:r>
              <a:rPr lang="en-US"/>
              <a:t>		</a:t>
            </a:r>
            <a:r>
              <a:rPr lang="vi-VN"/>
              <a:t>Thay đổi cấu trúc của lược đồ bảng</a:t>
            </a:r>
          </a:p>
          <a:p>
            <a:pPr marL="742950" lvl="1" indent="-285750">
              <a:lnSpc>
                <a:spcPct val="150000"/>
              </a:lnSpc>
              <a:buFont typeface="Arial" panose="020B0604020202020204" pitchFamily="34" charset="0"/>
              <a:buChar char="•"/>
            </a:pPr>
            <a:r>
              <a:rPr lang="vi-VN">
                <a:solidFill>
                  <a:srgbClr val="002060"/>
                </a:solidFill>
              </a:rPr>
              <a:t># Truncate</a:t>
            </a:r>
            <a:r>
              <a:rPr lang="en-US"/>
              <a:t>	</a:t>
            </a:r>
            <a:r>
              <a:rPr lang="vi-VN"/>
              <a:t>Xóa tất cả dữ liệu khỏi lược đồ cơ sở dữ liệu</a:t>
            </a:r>
          </a:p>
          <a:p>
            <a:pPr marL="742950" lvl="1" indent="-285750">
              <a:lnSpc>
                <a:spcPct val="150000"/>
              </a:lnSpc>
              <a:buFont typeface="Arial" panose="020B0604020202020204" pitchFamily="34" charset="0"/>
              <a:buChar char="•"/>
            </a:pPr>
            <a:r>
              <a:rPr lang="vi-VN">
                <a:solidFill>
                  <a:srgbClr val="002060"/>
                </a:solidFill>
              </a:rPr>
              <a:t># Comment </a:t>
            </a:r>
            <a:r>
              <a:rPr lang="en-US"/>
              <a:t>	</a:t>
            </a:r>
            <a:r>
              <a:rPr lang="vi-VN"/>
              <a:t>Các câu lệnh này chỉ nhằm mục đích hiểu cấu trúc</a:t>
            </a:r>
            <a:r>
              <a:rPr lang="en-US"/>
              <a:t> 			</a:t>
            </a:r>
            <a:r>
              <a:rPr lang="vi-VN"/>
              <a:t>lược đồ. Chúng không đóng góp vào cấu trúc cơ sở </a:t>
            </a:r>
            <a:r>
              <a:rPr lang="en-US"/>
              <a:t>			</a:t>
            </a:r>
            <a:r>
              <a:rPr lang="vi-VN"/>
              <a:t>dữ liệu thực tế</a:t>
            </a:r>
          </a:p>
          <a:p>
            <a:pPr marL="742950" lvl="1" indent="-285750">
              <a:lnSpc>
                <a:spcPct val="150000"/>
              </a:lnSpc>
              <a:buFont typeface="Arial" panose="020B0604020202020204" pitchFamily="34" charset="0"/>
              <a:buChar char="•"/>
            </a:pPr>
            <a:r>
              <a:rPr lang="vi-VN">
                <a:solidFill>
                  <a:srgbClr val="002060"/>
                </a:solidFill>
              </a:rPr>
              <a:t># Rename</a:t>
            </a:r>
            <a:r>
              <a:rPr lang="en-US"/>
              <a:t>	</a:t>
            </a:r>
            <a:r>
              <a:rPr lang="vi-VN"/>
              <a:t>Được sử dụng để đổi tên bảng cơ sở dữ liệu </a:t>
            </a:r>
          </a:p>
        </p:txBody>
      </p:sp>
    </p:spTree>
    <p:extLst>
      <p:ext uri="{BB962C8B-B14F-4D97-AF65-F5344CB8AC3E}">
        <p14:creationId xmlns:p14="http://schemas.microsoft.com/office/powerpoint/2010/main" val="127191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DML - Ngôn ngữ thao tác dữ liệu</a:t>
            </a:r>
            <a:r>
              <a:rPr lang="en-US" b="1"/>
              <a:t>:</a:t>
            </a:r>
          </a:p>
          <a:p>
            <a:pPr marL="742950" lvl="1" indent="-285750">
              <a:lnSpc>
                <a:spcPct val="150000"/>
              </a:lnSpc>
              <a:buFont typeface="Arial" panose="020B0604020202020204" pitchFamily="34" charset="0"/>
              <a:buChar char="•"/>
            </a:pPr>
            <a:r>
              <a:rPr lang="vi-VN">
                <a:solidFill>
                  <a:srgbClr val="002060"/>
                </a:solidFill>
              </a:rPr>
              <a:t># Select</a:t>
            </a:r>
            <a:r>
              <a:rPr lang="en-US">
                <a:solidFill>
                  <a:srgbClr val="002060"/>
                </a:solidFill>
              </a:rPr>
              <a:t>		</a:t>
            </a:r>
            <a:r>
              <a:rPr lang="vi-VN">
                <a:solidFill>
                  <a:srgbClr val="292B2A"/>
                </a:solidFill>
              </a:rPr>
              <a:t>Được sử dụng để trích xuất thông tin từ bảng cơ sở </a:t>
            </a:r>
            <a:r>
              <a:rPr lang="en-US">
                <a:solidFill>
                  <a:srgbClr val="292B2A"/>
                </a:solidFill>
              </a:rPr>
              <a:t>			</a:t>
            </a:r>
            <a:r>
              <a:rPr lang="vi-VN">
                <a:solidFill>
                  <a:srgbClr val="292B2A"/>
                </a:solidFill>
              </a:rPr>
              <a:t>dữ</a:t>
            </a:r>
            <a:r>
              <a:rPr lang="en-US">
                <a:solidFill>
                  <a:srgbClr val="292B2A"/>
                </a:solidFill>
              </a:rPr>
              <a:t> </a:t>
            </a:r>
            <a:r>
              <a:rPr lang="vi-VN">
                <a:solidFill>
                  <a:srgbClr val="292B2A"/>
                </a:solidFill>
              </a:rPr>
              <a:t>liệu</a:t>
            </a:r>
            <a:r>
              <a:rPr lang="en-US">
                <a:solidFill>
                  <a:srgbClr val="292B2A"/>
                </a:solidFill>
              </a:rPr>
              <a:t>.</a:t>
            </a:r>
            <a:endParaRPr lang="vi-VN">
              <a:solidFill>
                <a:srgbClr val="292B2A"/>
              </a:solidFill>
            </a:endParaRPr>
          </a:p>
          <a:p>
            <a:pPr marL="742950" lvl="1" indent="-285750">
              <a:lnSpc>
                <a:spcPct val="150000"/>
              </a:lnSpc>
              <a:buFont typeface="Arial" panose="020B0604020202020204" pitchFamily="34" charset="0"/>
              <a:buChar char="•"/>
            </a:pPr>
            <a:r>
              <a:rPr lang="vi-VN">
                <a:solidFill>
                  <a:srgbClr val="002060"/>
                </a:solidFill>
              </a:rPr>
              <a:t># Insert</a:t>
            </a:r>
            <a:r>
              <a:rPr lang="en-US">
                <a:solidFill>
                  <a:srgbClr val="002060"/>
                </a:solidFill>
              </a:rPr>
              <a:t>		</a:t>
            </a:r>
            <a:r>
              <a:rPr lang="vi-VN">
                <a:solidFill>
                  <a:srgbClr val="292B2A"/>
                </a:solidFill>
              </a:rPr>
              <a:t>Dùng để chèn dữ liệu vào bảng cơ sở dữ liệu</a:t>
            </a:r>
            <a:r>
              <a:rPr lang="en-US">
                <a:solidFill>
                  <a:srgbClr val="292B2A"/>
                </a:solidFill>
              </a:rPr>
              <a:t>.</a:t>
            </a:r>
            <a:endParaRPr lang="vi-VN">
              <a:solidFill>
                <a:srgbClr val="292B2A"/>
              </a:solidFill>
            </a:endParaRPr>
          </a:p>
          <a:p>
            <a:pPr marL="742950" lvl="1" indent="-285750">
              <a:lnSpc>
                <a:spcPct val="150000"/>
              </a:lnSpc>
              <a:buFont typeface="Arial" panose="020B0604020202020204" pitchFamily="34" charset="0"/>
              <a:buChar char="•"/>
            </a:pPr>
            <a:r>
              <a:rPr lang="vi-VN">
                <a:solidFill>
                  <a:srgbClr val="002060"/>
                </a:solidFill>
              </a:rPr>
              <a:t># Update</a:t>
            </a:r>
            <a:r>
              <a:rPr lang="en-US">
                <a:solidFill>
                  <a:srgbClr val="002060"/>
                </a:solidFill>
              </a:rPr>
              <a:t>		</a:t>
            </a:r>
            <a:r>
              <a:rPr lang="vi-VN">
                <a:solidFill>
                  <a:srgbClr val="292B2A"/>
                </a:solidFill>
              </a:rPr>
              <a:t>Cập nhật dữ liệu hiện có trong bảng cơ sở dữ liệu nơi</a:t>
            </a:r>
            <a:r>
              <a:rPr lang="en-US">
                <a:solidFill>
                  <a:srgbClr val="292B2A"/>
                </a:solidFill>
              </a:rPr>
              <a:t> 			</a:t>
            </a:r>
            <a:r>
              <a:rPr lang="vi-VN">
                <a:solidFill>
                  <a:srgbClr val="292B2A"/>
                </a:solidFill>
              </a:rPr>
              <a:t>một điều kiện cụ thể được xác định.</a:t>
            </a:r>
          </a:p>
          <a:p>
            <a:pPr marL="742950" lvl="1" indent="-285750">
              <a:lnSpc>
                <a:spcPct val="150000"/>
              </a:lnSpc>
              <a:buFont typeface="Arial" panose="020B0604020202020204" pitchFamily="34" charset="0"/>
              <a:buChar char="•"/>
            </a:pPr>
            <a:r>
              <a:rPr lang="vi-VN">
                <a:solidFill>
                  <a:srgbClr val="002060"/>
                </a:solidFill>
              </a:rPr>
              <a:t># Delete</a:t>
            </a:r>
            <a:r>
              <a:rPr lang="en-US">
                <a:solidFill>
                  <a:srgbClr val="002060"/>
                </a:solidFill>
              </a:rPr>
              <a:t>		</a:t>
            </a:r>
            <a:r>
              <a:rPr lang="vi-VN">
                <a:solidFill>
                  <a:srgbClr val="292B2A"/>
                </a:solidFill>
              </a:rPr>
              <a:t>Xóa dữ liệu khỏi bảng cơ sở dữ liệu</a:t>
            </a:r>
            <a:r>
              <a:rPr lang="en-US">
                <a:solidFill>
                  <a:srgbClr val="292B2A"/>
                </a:solidFill>
              </a:rPr>
              <a:t>.</a:t>
            </a:r>
            <a:endParaRPr lang="vi-VN">
              <a:solidFill>
                <a:srgbClr val="292B2A"/>
              </a:solidFill>
            </a:endParaRPr>
          </a:p>
        </p:txBody>
      </p:sp>
    </p:spTree>
    <p:extLst>
      <p:ext uri="{BB962C8B-B14F-4D97-AF65-F5344CB8AC3E}">
        <p14:creationId xmlns:p14="http://schemas.microsoft.com/office/powerpoint/2010/main" val="97730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526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DCL - Ngôn ngữ điều khiển dữ liệu</a:t>
            </a:r>
            <a:r>
              <a:rPr lang="en-US" b="1"/>
              <a:t>:</a:t>
            </a:r>
            <a:endParaRPr lang="vi-VN" b="1"/>
          </a:p>
          <a:p>
            <a:pPr marL="742950" lvl="1" indent="-285750">
              <a:lnSpc>
                <a:spcPct val="150000"/>
              </a:lnSpc>
              <a:buFont typeface="Arial" panose="020B0604020202020204" pitchFamily="34" charset="0"/>
              <a:buChar char="•"/>
            </a:pPr>
            <a:r>
              <a:rPr lang="vi-VN">
                <a:solidFill>
                  <a:srgbClr val="002060"/>
                </a:solidFill>
              </a:rPr>
              <a:t># Grant</a:t>
            </a:r>
            <a:r>
              <a:rPr lang="en-US">
                <a:solidFill>
                  <a:srgbClr val="002060"/>
                </a:solidFill>
              </a:rPr>
              <a:t>		</a:t>
            </a:r>
            <a:r>
              <a:rPr lang="vi-VN">
                <a:solidFill>
                  <a:srgbClr val="292B2A"/>
                </a:solidFill>
              </a:rPr>
              <a:t>Được sử dụng để cấp quyền cho một người dùng cụ</a:t>
            </a:r>
            <a:r>
              <a:rPr lang="en-US">
                <a:solidFill>
                  <a:srgbClr val="292B2A"/>
                </a:solidFill>
              </a:rPr>
              <a:t> 			</a:t>
            </a:r>
            <a:r>
              <a:rPr lang="vi-VN">
                <a:solidFill>
                  <a:srgbClr val="292B2A"/>
                </a:solidFill>
              </a:rPr>
              <a:t>thể</a:t>
            </a:r>
            <a:r>
              <a:rPr lang="en-US">
                <a:solidFill>
                  <a:srgbClr val="292B2A"/>
                </a:solidFill>
              </a:rPr>
              <a:t> </a:t>
            </a:r>
            <a:r>
              <a:rPr lang="vi-VN">
                <a:solidFill>
                  <a:srgbClr val="292B2A"/>
                </a:solidFill>
              </a:rPr>
              <a:t>truy cập vào cơ sở dữ liệu với quyền đọc hoặc</a:t>
            </a:r>
            <a:r>
              <a:rPr lang="en-US">
                <a:solidFill>
                  <a:srgbClr val="292B2A"/>
                </a:solidFill>
              </a:rPr>
              <a:t> 			</a:t>
            </a:r>
            <a:r>
              <a:rPr lang="vi-VN">
                <a:solidFill>
                  <a:srgbClr val="292B2A"/>
                </a:solidFill>
              </a:rPr>
              <a:t>ghi.</a:t>
            </a:r>
          </a:p>
          <a:p>
            <a:pPr marL="742950" lvl="1" indent="-285750">
              <a:lnSpc>
                <a:spcPct val="150000"/>
              </a:lnSpc>
              <a:buFont typeface="Arial" panose="020B0604020202020204" pitchFamily="34" charset="0"/>
              <a:buChar char="•"/>
            </a:pPr>
            <a:r>
              <a:rPr lang="vi-VN">
                <a:solidFill>
                  <a:srgbClr val="002060"/>
                </a:solidFill>
              </a:rPr>
              <a:t># Revoke</a:t>
            </a:r>
            <a:r>
              <a:rPr lang="en-US">
                <a:solidFill>
                  <a:srgbClr val="002060"/>
                </a:solidFill>
              </a:rPr>
              <a:t>		</a:t>
            </a:r>
            <a:r>
              <a:rPr lang="vi-VN">
                <a:solidFill>
                  <a:srgbClr val="292B2A"/>
                </a:solidFill>
              </a:rPr>
              <a:t>Được sử dụng để xóa quyền truy cập cơ sở dữ liệu </a:t>
            </a:r>
            <a:r>
              <a:rPr lang="en-US">
                <a:solidFill>
                  <a:srgbClr val="292B2A"/>
                </a:solidFill>
              </a:rPr>
              <a:t>			</a:t>
            </a:r>
            <a:r>
              <a:rPr lang="vi-VN">
                <a:solidFill>
                  <a:srgbClr val="292B2A"/>
                </a:solidFill>
              </a:rPr>
              <a:t>của</a:t>
            </a:r>
            <a:r>
              <a:rPr lang="en-US">
                <a:solidFill>
                  <a:srgbClr val="292B2A"/>
                </a:solidFill>
              </a:rPr>
              <a:t> </a:t>
            </a:r>
            <a:r>
              <a:rPr lang="vi-VN">
                <a:solidFill>
                  <a:srgbClr val="292B2A"/>
                </a:solidFill>
              </a:rPr>
              <a:t>một người dùng cụ thể. </a:t>
            </a:r>
          </a:p>
        </p:txBody>
      </p:sp>
    </p:spTree>
    <p:extLst>
      <p:ext uri="{BB962C8B-B14F-4D97-AF65-F5344CB8AC3E}">
        <p14:creationId xmlns:p14="http://schemas.microsoft.com/office/powerpoint/2010/main" val="300855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 TCL - Ngôn ngữ kiểm soát giao dịch</a:t>
            </a:r>
            <a:r>
              <a:rPr lang="en-US" b="1"/>
              <a:t>:</a:t>
            </a:r>
          </a:p>
          <a:p>
            <a:pPr marL="742950" lvl="1" indent="-285750">
              <a:lnSpc>
                <a:spcPct val="150000"/>
              </a:lnSpc>
              <a:buFont typeface="Arial" panose="020B0604020202020204" pitchFamily="34" charset="0"/>
              <a:buChar char="•"/>
            </a:pPr>
            <a:r>
              <a:rPr lang="vi-VN">
                <a:solidFill>
                  <a:srgbClr val="002060"/>
                </a:solidFill>
              </a:rPr>
              <a:t># Commit</a:t>
            </a:r>
            <a:r>
              <a:rPr lang="en-US">
                <a:solidFill>
                  <a:srgbClr val="002060"/>
                </a:solidFill>
              </a:rPr>
              <a:t>		</a:t>
            </a:r>
            <a:r>
              <a:rPr lang="vi-VN">
                <a:solidFill>
                  <a:srgbClr val="292B2A"/>
                </a:solidFill>
              </a:rPr>
              <a:t>Dùng để lưu trữ dữ liệu trước đó.</a:t>
            </a:r>
          </a:p>
          <a:p>
            <a:pPr marL="742950" lvl="1" indent="-285750">
              <a:lnSpc>
                <a:spcPct val="150000"/>
              </a:lnSpc>
              <a:buFont typeface="Arial" panose="020B0604020202020204" pitchFamily="34" charset="0"/>
              <a:buChar char="•"/>
            </a:pPr>
            <a:r>
              <a:rPr lang="vi-VN">
                <a:solidFill>
                  <a:srgbClr val="002060"/>
                </a:solidFill>
              </a:rPr>
              <a:t># Rollback</a:t>
            </a:r>
            <a:r>
              <a:rPr lang="en-US">
                <a:solidFill>
                  <a:srgbClr val="002060"/>
                </a:solidFill>
              </a:rPr>
              <a:t>	</a:t>
            </a:r>
            <a:r>
              <a:rPr lang="vi-VN">
                <a:solidFill>
                  <a:srgbClr val="292B2A"/>
                </a:solidFill>
              </a:rPr>
              <a:t>Được sử dụng để khôi phục dữ liệu hoặc bảng đã </a:t>
            </a:r>
            <a:r>
              <a:rPr lang="en-US">
                <a:solidFill>
                  <a:srgbClr val="292B2A"/>
                </a:solidFill>
              </a:rPr>
              <a:t>			</a:t>
            </a:r>
            <a:r>
              <a:rPr lang="vi-VN">
                <a:solidFill>
                  <a:srgbClr val="292B2A"/>
                </a:solidFill>
              </a:rPr>
              <a:t>xóa</a:t>
            </a:r>
            <a:r>
              <a:rPr lang="en-US">
                <a:solidFill>
                  <a:srgbClr val="292B2A"/>
                </a:solidFill>
              </a:rPr>
              <a:t> </a:t>
            </a:r>
            <a:r>
              <a:rPr lang="vi-VN">
                <a:solidFill>
                  <a:srgbClr val="292B2A"/>
                </a:solidFill>
              </a:rPr>
              <a:t>trước đó.</a:t>
            </a:r>
          </a:p>
          <a:p>
            <a:pPr marL="742950" lvl="1" indent="-285750">
              <a:lnSpc>
                <a:spcPct val="150000"/>
              </a:lnSpc>
              <a:buFont typeface="Arial" panose="020B0604020202020204" pitchFamily="34" charset="0"/>
              <a:buChar char="•"/>
            </a:pPr>
            <a:r>
              <a:rPr lang="vi-VN">
                <a:solidFill>
                  <a:srgbClr val="002060"/>
                </a:solidFill>
              </a:rPr>
              <a:t># Savepoint</a:t>
            </a:r>
            <a:r>
              <a:rPr lang="en-US">
                <a:solidFill>
                  <a:srgbClr val="002060"/>
                </a:solidFill>
              </a:rPr>
              <a:t>	</a:t>
            </a:r>
            <a:r>
              <a:rPr lang="vi-VN">
                <a:solidFill>
                  <a:srgbClr val="292B2A"/>
                </a:solidFill>
              </a:rPr>
              <a:t>Dùng để tạo một điểm trong cơ sở dữ liệu hay cò</a:t>
            </a:r>
            <a:r>
              <a:rPr lang="en-US">
                <a:solidFill>
                  <a:srgbClr val="292B2A"/>
                </a:solidFill>
              </a:rPr>
              <a:t>n 			</a:t>
            </a:r>
            <a:r>
              <a:rPr lang="vi-VN">
                <a:solidFill>
                  <a:srgbClr val="292B2A"/>
                </a:solidFill>
              </a:rPr>
              <a:t>gọi là checkpoint. Nó được sử dụng để khôi phục </a:t>
            </a:r>
            <a:r>
              <a:rPr lang="en-US">
                <a:solidFill>
                  <a:srgbClr val="292B2A"/>
                </a:solidFill>
              </a:rPr>
              <a:t>			</a:t>
            </a:r>
            <a:r>
              <a:rPr lang="vi-VN">
                <a:solidFill>
                  <a:srgbClr val="292B2A"/>
                </a:solidFill>
              </a:rPr>
              <a:t>giao dịch. </a:t>
            </a:r>
          </a:p>
        </p:txBody>
      </p:sp>
    </p:spTree>
    <p:extLst>
      <p:ext uri="{BB962C8B-B14F-4D97-AF65-F5344CB8AC3E}">
        <p14:creationId xmlns:p14="http://schemas.microsoft.com/office/powerpoint/2010/main" val="352871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ấu Nhân 3">
            <a:extLst>
              <a:ext uri="{FF2B5EF4-FFF2-40B4-BE49-F238E27FC236}">
                <a16:creationId xmlns:a16="http://schemas.microsoft.com/office/drawing/2014/main" id="{357855CD-A15A-438E-A7DD-526457FD49F0}"/>
              </a:ext>
            </a:extLst>
          </p:cNvPr>
          <p:cNvSpPr/>
          <p:nvPr/>
        </p:nvSpPr>
        <p:spPr>
          <a:xfrm rot="303633">
            <a:off x="1761925" y="485938"/>
            <a:ext cx="1446925" cy="1432700"/>
          </a:xfrm>
          <a:prstGeom prst="mathMultiply">
            <a:avLst>
              <a:gd name="adj1" fmla="val 19810"/>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tự do: Hình 13">
            <a:extLst>
              <a:ext uri="{FF2B5EF4-FFF2-40B4-BE49-F238E27FC236}">
                <a16:creationId xmlns:a16="http://schemas.microsoft.com/office/drawing/2014/main" id="{2AC0DB8A-D467-447A-8F31-14658FA4F727}"/>
              </a:ext>
            </a:extLst>
          </p:cNvPr>
          <p:cNvSpPr/>
          <p:nvPr/>
        </p:nvSpPr>
        <p:spPr>
          <a:xfrm rot="198318">
            <a:off x="-28268" y="439786"/>
            <a:ext cx="1186910" cy="1724253"/>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15" name="Hình tự do: Hình 14">
            <a:extLst>
              <a:ext uri="{FF2B5EF4-FFF2-40B4-BE49-F238E27FC236}">
                <a16:creationId xmlns:a16="http://schemas.microsoft.com/office/drawing/2014/main" id="{F2995635-ED5B-40BD-9A16-44536075903C}"/>
              </a:ext>
            </a:extLst>
          </p:cNvPr>
          <p:cNvSpPr/>
          <p:nvPr/>
        </p:nvSpPr>
        <p:spPr>
          <a:xfrm>
            <a:off x="0" y="1093396"/>
            <a:ext cx="1701558" cy="3069029"/>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Dấu Nhân 15">
            <a:extLst>
              <a:ext uri="{FF2B5EF4-FFF2-40B4-BE49-F238E27FC236}">
                <a16:creationId xmlns:a16="http://schemas.microsoft.com/office/drawing/2014/main" id="{D86D034B-721A-4531-A8EE-617D209CF94C}"/>
              </a:ext>
            </a:extLst>
          </p:cNvPr>
          <p:cNvSpPr/>
          <p:nvPr/>
        </p:nvSpPr>
        <p:spPr>
          <a:xfrm rot="198318">
            <a:off x="399479" y="2980097"/>
            <a:ext cx="1093102" cy="1082355"/>
          </a:xfrm>
          <a:prstGeom prst="mathMultiply">
            <a:avLst>
              <a:gd name="adj1" fmla="val 16734"/>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BD37808C-C301-45C2-8F80-165262A53782}"/>
              </a:ext>
            </a:extLst>
          </p:cNvPr>
          <p:cNvSpPr txBox="1"/>
          <p:nvPr/>
        </p:nvSpPr>
        <p:spPr>
          <a:xfrm>
            <a:off x="2195753" y="1702241"/>
            <a:ext cx="4918334" cy="707886"/>
          </a:xfrm>
          <a:prstGeom prst="rect">
            <a:avLst/>
          </a:prstGeom>
          <a:noFill/>
        </p:spPr>
        <p:txBody>
          <a:bodyPr wrap="none" rtlCol="0">
            <a:spAutoFit/>
          </a:bodyPr>
          <a:lstStyle/>
          <a:p>
            <a:r>
              <a:rPr lang="en-US" sz="4000" b="1">
                <a:solidFill>
                  <a:srgbClr val="292B2A"/>
                </a:solidFill>
              </a:rPr>
              <a:t>THÀNH VIÊN </a:t>
            </a:r>
            <a:r>
              <a:rPr lang="en-US" sz="4000" b="1">
                <a:solidFill>
                  <a:srgbClr val="0070C0"/>
                </a:solidFill>
              </a:rPr>
              <a:t>NHÓM</a:t>
            </a:r>
            <a:endParaRPr lang="vi-VN" sz="4000" b="1">
              <a:solidFill>
                <a:srgbClr val="0070C0"/>
              </a:solidFill>
            </a:endParaRPr>
          </a:p>
        </p:txBody>
      </p:sp>
      <p:sp>
        <p:nvSpPr>
          <p:cNvPr id="19" name="Hộp Văn bản 18">
            <a:extLst>
              <a:ext uri="{FF2B5EF4-FFF2-40B4-BE49-F238E27FC236}">
                <a16:creationId xmlns:a16="http://schemas.microsoft.com/office/drawing/2014/main" id="{1226C1AF-3D71-455B-95D8-B564A7D6F0F9}"/>
              </a:ext>
            </a:extLst>
          </p:cNvPr>
          <p:cNvSpPr txBox="1"/>
          <p:nvPr/>
        </p:nvSpPr>
        <p:spPr>
          <a:xfrm>
            <a:off x="2195753" y="2627910"/>
            <a:ext cx="6211957" cy="2532360"/>
          </a:xfrm>
          <a:prstGeom prst="rect">
            <a:avLst/>
          </a:prstGeom>
          <a:noFill/>
        </p:spPr>
        <p:txBody>
          <a:bodyPr wrap="none" rtlCol="0">
            <a:spAutoFit/>
          </a:bodyPr>
          <a:lstStyle/>
          <a:p>
            <a:pPr>
              <a:lnSpc>
                <a:spcPct val="200000"/>
              </a:lnSpc>
            </a:pPr>
            <a:r>
              <a:rPr lang="vi-VN" sz="2800" b="1">
                <a:solidFill>
                  <a:srgbClr val="0070C0"/>
                </a:solidFill>
              </a:rPr>
              <a:t>19200349</a:t>
            </a:r>
            <a:r>
              <a:rPr lang="vi-VN" sz="2800" b="1"/>
              <a:t> </a:t>
            </a:r>
            <a:r>
              <a:rPr lang="en-US" sz="2800" b="1"/>
              <a:t>	</a:t>
            </a:r>
            <a:r>
              <a:rPr lang="vi-VN" sz="2800" b="1"/>
              <a:t> </a:t>
            </a:r>
            <a:r>
              <a:rPr lang="en-US" sz="2800" b="1"/>
              <a:t>	</a:t>
            </a:r>
            <a:r>
              <a:rPr lang="vi-VN" sz="2800" b="1"/>
              <a:t>Nguyễn Đình Khôi</a:t>
            </a:r>
          </a:p>
          <a:p>
            <a:pPr>
              <a:lnSpc>
                <a:spcPct val="200000"/>
              </a:lnSpc>
            </a:pPr>
            <a:r>
              <a:rPr lang="vi-VN" sz="2800" b="1">
                <a:solidFill>
                  <a:srgbClr val="0070C0"/>
                </a:solidFill>
              </a:rPr>
              <a:t>19200421</a:t>
            </a:r>
            <a:r>
              <a:rPr lang="en-US" sz="2800" b="1"/>
              <a:t>	</a:t>
            </a:r>
            <a:r>
              <a:rPr lang="vi-VN" sz="2800" b="1"/>
              <a:t> </a:t>
            </a:r>
            <a:r>
              <a:rPr lang="en-US" sz="2800" b="1"/>
              <a:t>	</a:t>
            </a:r>
            <a:r>
              <a:rPr lang="vi-VN" sz="2800" b="1"/>
              <a:t>Nguyễn Hồng Phát</a:t>
            </a:r>
          </a:p>
          <a:p>
            <a:pPr>
              <a:lnSpc>
                <a:spcPct val="200000"/>
              </a:lnSpc>
            </a:pPr>
            <a:r>
              <a:rPr lang="vi-VN" sz="2800" b="1">
                <a:solidFill>
                  <a:srgbClr val="0070C0"/>
                </a:solidFill>
              </a:rPr>
              <a:t>19200495</a:t>
            </a:r>
            <a:r>
              <a:rPr lang="en-US" sz="2800" b="1"/>
              <a:t>	</a:t>
            </a:r>
            <a:r>
              <a:rPr lang="vi-VN" sz="2800" b="1"/>
              <a:t> </a:t>
            </a:r>
            <a:r>
              <a:rPr lang="en-US" sz="2800" b="1"/>
              <a:t>	</a:t>
            </a:r>
            <a:r>
              <a:rPr lang="vi-VN" sz="2800" b="1"/>
              <a:t>Huỳnh Chí Thật</a:t>
            </a:r>
          </a:p>
        </p:txBody>
      </p:sp>
      <p:sp>
        <p:nvSpPr>
          <p:cNvPr id="23" name="Hình chữ nhật: Góc Tròn 22">
            <a:extLst>
              <a:ext uri="{FF2B5EF4-FFF2-40B4-BE49-F238E27FC236}">
                <a16:creationId xmlns:a16="http://schemas.microsoft.com/office/drawing/2014/main" id="{86F318B9-129B-4D64-94D0-FD09073677E4}"/>
              </a:ext>
            </a:extLst>
          </p:cNvPr>
          <p:cNvSpPr/>
          <p:nvPr/>
        </p:nvSpPr>
        <p:spPr>
          <a:xfrm rot="395238">
            <a:off x="9747973" y="1980367"/>
            <a:ext cx="896717" cy="3081816"/>
          </a:xfrm>
          <a:prstGeom prst="roundRect">
            <a:avLst>
              <a:gd name="adj" fmla="val 50000"/>
            </a:avLst>
          </a:prstGeom>
          <a:blipFill dpi="0" rotWithShape="0">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2009CCA5-0D0B-42A4-8085-1ED06EC88926}"/>
              </a:ext>
            </a:extLst>
          </p:cNvPr>
          <p:cNvSpPr/>
          <p:nvPr/>
        </p:nvSpPr>
        <p:spPr>
          <a:xfrm rot="395238">
            <a:off x="8639397" y="1243549"/>
            <a:ext cx="896717" cy="3081816"/>
          </a:xfrm>
          <a:prstGeom prst="roundRect">
            <a:avLst>
              <a:gd name="adj" fmla="val 50000"/>
            </a:avLst>
          </a:prstGeom>
          <a:blipFill dpi="0" rotWithShape="0">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chữ nhật: Góc Tròn 29">
            <a:extLst>
              <a:ext uri="{FF2B5EF4-FFF2-40B4-BE49-F238E27FC236}">
                <a16:creationId xmlns:a16="http://schemas.microsoft.com/office/drawing/2014/main" id="{DC523F8F-5F4B-4143-B6BA-504C661D6C79}"/>
              </a:ext>
            </a:extLst>
          </p:cNvPr>
          <p:cNvSpPr/>
          <p:nvPr/>
        </p:nvSpPr>
        <p:spPr>
          <a:xfrm rot="395238">
            <a:off x="10856550" y="2990747"/>
            <a:ext cx="896717" cy="3081816"/>
          </a:xfrm>
          <a:prstGeom prst="roundRect">
            <a:avLst>
              <a:gd name="adj" fmla="val 50000"/>
            </a:avLst>
          </a:prstGeom>
          <a:blipFill dpi="0" rotWithShape="0">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ình tự do: Hình 32">
            <a:extLst>
              <a:ext uri="{FF2B5EF4-FFF2-40B4-BE49-F238E27FC236}">
                <a16:creationId xmlns:a16="http://schemas.microsoft.com/office/drawing/2014/main" id="{0E011F94-0455-435E-896C-29E1FC8F393B}"/>
              </a:ext>
            </a:extLst>
          </p:cNvPr>
          <p:cNvSpPr/>
          <p:nvPr/>
        </p:nvSpPr>
        <p:spPr>
          <a:xfrm>
            <a:off x="10834100" y="0"/>
            <a:ext cx="1357900" cy="1615124"/>
          </a:xfrm>
          <a:custGeom>
            <a:avLst/>
            <a:gdLst>
              <a:gd name="connsiteX0" fmla="*/ 228346 w 1357900"/>
              <a:gd name="connsiteY0" fmla="*/ 0 h 1615124"/>
              <a:gd name="connsiteX1" fmla="*/ 694600 w 1357900"/>
              <a:gd name="connsiteY1" fmla="*/ 0 h 1615124"/>
              <a:gd name="connsiteX2" fmla="*/ 974481 w 1357900"/>
              <a:gd name="connsiteY2" fmla="*/ 330931 h 1615124"/>
              <a:gd name="connsiteX3" fmla="*/ 1357900 w 1357900"/>
              <a:gd name="connsiteY3" fmla="*/ 13103 h 1615124"/>
              <a:gd name="connsiteX4" fmla="*/ 1357900 w 1357900"/>
              <a:gd name="connsiteY4" fmla="*/ 709988 h 1615124"/>
              <a:gd name="connsiteX5" fmla="*/ 1320961 w 1357900"/>
              <a:gd name="connsiteY5" fmla="*/ 740608 h 1615124"/>
              <a:gd name="connsiteX6" fmla="*/ 1357900 w 1357900"/>
              <a:gd name="connsiteY6" fmla="*/ 784284 h 1615124"/>
              <a:gd name="connsiteX7" fmla="*/ 1357900 w 1357900"/>
              <a:gd name="connsiteY7" fmla="*/ 1615124 h 1615124"/>
              <a:gd name="connsiteX8" fmla="*/ 907881 w 1357900"/>
              <a:gd name="connsiteY8" fmla="*/ 1083023 h 1615124"/>
              <a:gd name="connsiteX9" fmla="*/ 342398 w 1357900"/>
              <a:gd name="connsiteY9" fmla="*/ 1551768 h 1615124"/>
              <a:gd name="connsiteX10" fmla="*/ 0 w 1357900"/>
              <a:gd name="connsiteY10" fmla="*/ 1138709 h 1615124"/>
              <a:gd name="connsiteX11" fmla="*/ 561401 w 1357900"/>
              <a:gd name="connsiteY11" fmla="*/ 673346 h 1615124"/>
              <a:gd name="connsiteX12" fmla="*/ 90514 w 1357900"/>
              <a:gd name="connsiteY12" fmla="*/ 116570 h 16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7900" h="1615124">
                <a:moveTo>
                  <a:pt x="228346" y="0"/>
                </a:moveTo>
                <a:lnTo>
                  <a:pt x="694600" y="0"/>
                </a:lnTo>
                <a:lnTo>
                  <a:pt x="974481" y="330931"/>
                </a:lnTo>
                <a:lnTo>
                  <a:pt x="1357900" y="13103"/>
                </a:lnTo>
                <a:lnTo>
                  <a:pt x="1357900" y="709988"/>
                </a:lnTo>
                <a:lnTo>
                  <a:pt x="1320961" y="740608"/>
                </a:lnTo>
                <a:lnTo>
                  <a:pt x="1357900" y="784284"/>
                </a:lnTo>
                <a:lnTo>
                  <a:pt x="1357900" y="1615124"/>
                </a:lnTo>
                <a:lnTo>
                  <a:pt x="907881" y="1083023"/>
                </a:lnTo>
                <a:lnTo>
                  <a:pt x="342398" y="1551768"/>
                </a:lnTo>
                <a:lnTo>
                  <a:pt x="0" y="1138709"/>
                </a:lnTo>
                <a:lnTo>
                  <a:pt x="561401" y="673346"/>
                </a:lnTo>
                <a:lnTo>
                  <a:pt x="90514" y="11657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282386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 KEYS – Khoá</a:t>
            </a:r>
            <a:r>
              <a:rPr lang="en-US" b="1"/>
              <a:t>:</a:t>
            </a:r>
          </a:p>
          <a:p>
            <a:pPr marL="742950" lvl="1" indent="-285750">
              <a:lnSpc>
                <a:spcPct val="150000"/>
              </a:lnSpc>
              <a:buFont typeface="Arial" panose="020B0604020202020204" pitchFamily="34" charset="0"/>
              <a:buChar char="•"/>
            </a:pPr>
            <a:r>
              <a:rPr lang="en-US"/>
              <a:t>Có 5 loại khoá trong cơ sở dữ liệu:</a:t>
            </a:r>
          </a:p>
          <a:p>
            <a:pPr marL="1200150" lvl="2" indent="-285750">
              <a:lnSpc>
                <a:spcPct val="150000"/>
              </a:lnSpc>
              <a:buFont typeface="Arial" panose="020B0604020202020204" pitchFamily="34" charset="0"/>
              <a:buChar char="•"/>
            </a:pPr>
            <a:r>
              <a:rPr lang="en-US"/>
              <a:t>Primary Key</a:t>
            </a:r>
          </a:p>
          <a:p>
            <a:pPr marL="1200150" lvl="2" indent="-285750">
              <a:lnSpc>
                <a:spcPct val="150000"/>
              </a:lnSpc>
              <a:buFont typeface="Arial" panose="020B0604020202020204" pitchFamily="34" charset="0"/>
              <a:buChar char="•"/>
            </a:pPr>
            <a:r>
              <a:rPr lang="en-US"/>
              <a:t>Candidate Key</a:t>
            </a:r>
          </a:p>
          <a:p>
            <a:pPr marL="1200150" lvl="2" indent="-285750">
              <a:lnSpc>
                <a:spcPct val="150000"/>
              </a:lnSpc>
              <a:buFont typeface="Arial" panose="020B0604020202020204" pitchFamily="34" charset="0"/>
              <a:buChar char="•"/>
            </a:pPr>
            <a:r>
              <a:rPr lang="en-US"/>
              <a:t>Super Key</a:t>
            </a:r>
          </a:p>
          <a:p>
            <a:pPr marL="1200150" lvl="2" indent="-285750">
              <a:lnSpc>
                <a:spcPct val="150000"/>
              </a:lnSpc>
              <a:buFont typeface="Arial" panose="020B0604020202020204" pitchFamily="34" charset="0"/>
              <a:buChar char="•"/>
            </a:pPr>
            <a:r>
              <a:rPr lang="en-US"/>
              <a:t>Alternate Key</a:t>
            </a:r>
          </a:p>
          <a:p>
            <a:pPr marL="1200150" lvl="2" indent="-285750">
              <a:lnSpc>
                <a:spcPct val="150000"/>
              </a:lnSpc>
              <a:buFont typeface="Arial" panose="020B0604020202020204" pitchFamily="34" charset="0"/>
              <a:buChar char="•"/>
            </a:pPr>
            <a:r>
              <a:rPr lang="en-US"/>
              <a:t>Foreign Key</a:t>
            </a:r>
          </a:p>
        </p:txBody>
      </p:sp>
    </p:spTree>
    <p:extLst>
      <p:ext uri="{BB962C8B-B14F-4D97-AF65-F5344CB8AC3E}">
        <p14:creationId xmlns:p14="http://schemas.microsoft.com/office/powerpoint/2010/main" val="320533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1463862" cy="461665"/>
          </a:xfrm>
          <a:prstGeom prst="rect">
            <a:avLst/>
          </a:prstGeom>
          <a:noFill/>
        </p:spPr>
        <p:txBody>
          <a:bodyPr wrap="none" rtlCol="0">
            <a:spAutoFit/>
          </a:bodyPr>
          <a:lstStyle/>
          <a:p>
            <a:r>
              <a:rPr lang="en-US" sz="2400">
                <a:solidFill>
                  <a:srgbClr val="0070C0"/>
                </a:solidFill>
              </a:rPr>
              <a:t>Hạn chế</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4188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NOT NULL</a:t>
            </a:r>
            <a:r>
              <a:rPr lang="vi-VN"/>
              <a:t>: Được sử dụng để đảm bảo rằng giá trị null</a:t>
            </a:r>
            <a:r>
              <a:rPr lang="en-US"/>
              <a:t> </a:t>
            </a:r>
            <a:r>
              <a:rPr lang="vi-VN"/>
              <a:t>không thể được lưu trữ trong một cột</a:t>
            </a:r>
          </a:p>
          <a:p>
            <a:pPr marL="285750" indent="-285750">
              <a:lnSpc>
                <a:spcPct val="150000"/>
              </a:lnSpc>
              <a:buFont typeface="Arial" panose="020B0604020202020204" pitchFamily="34" charset="0"/>
              <a:buChar char="•"/>
            </a:pPr>
            <a:r>
              <a:rPr lang="vi-VN" b="1"/>
              <a:t>UNIQUE</a:t>
            </a:r>
            <a:r>
              <a:rPr lang="vi-VN"/>
              <a:t>: Được sử dụng để đảm bảo rằng tất cả các giá trị</a:t>
            </a:r>
            <a:r>
              <a:rPr lang="en-US"/>
              <a:t> </a:t>
            </a:r>
            <a:r>
              <a:rPr lang="vi-VN"/>
              <a:t>được lưu trữ trong một cột là duy nhất.</a:t>
            </a:r>
          </a:p>
          <a:p>
            <a:pPr marL="285750" indent="-285750">
              <a:lnSpc>
                <a:spcPct val="150000"/>
              </a:lnSpc>
              <a:buFont typeface="Arial" panose="020B0604020202020204" pitchFamily="34" charset="0"/>
              <a:buChar char="•"/>
            </a:pPr>
            <a:r>
              <a:rPr lang="vi-VN" b="1"/>
              <a:t>CHECK</a:t>
            </a:r>
            <a:r>
              <a:rPr lang="vi-VN"/>
              <a:t>: Được sử dụng để đảm bảo rằng tất cả các giá trị</a:t>
            </a:r>
            <a:r>
              <a:rPr lang="en-US"/>
              <a:t> </a:t>
            </a:r>
            <a:r>
              <a:rPr lang="vi-VN"/>
              <a:t>thỏa mãn một điều kiện cụ thể trước khi chúng có thể được</a:t>
            </a:r>
            <a:r>
              <a:rPr lang="en-US"/>
              <a:t> </a:t>
            </a:r>
            <a:r>
              <a:rPr lang="vi-VN"/>
              <a:t>chấp nhận trong một cột</a:t>
            </a:r>
          </a:p>
          <a:p>
            <a:pPr marL="285750" indent="-285750">
              <a:lnSpc>
                <a:spcPct val="150000"/>
              </a:lnSpc>
              <a:buFont typeface="Arial" panose="020B0604020202020204" pitchFamily="34" charset="0"/>
              <a:buChar char="•"/>
            </a:pPr>
            <a:r>
              <a:rPr lang="vi-VN" b="1"/>
              <a:t>DEFAULT</a:t>
            </a:r>
            <a:r>
              <a:rPr lang="vi-VN"/>
              <a:t>: Được sử dụng để xác định một tập hợp các giá</a:t>
            </a:r>
            <a:r>
              <a:rPr lang="en-US"/>
              <a:t> </a:t>
            </a:r>
            <a:r>
              <a:rPr lang="vi-VN"/>
              <a:t>trị mặc định khi không có giá trị nào cho một cột được chỉ</a:t>
            </a:r>
            <a:r>
              <a:rPr lang="en-US"/>
              <a:t> </a:t>
            </a:r>
            <a:r>
              <a:rPr lang="vi-VN"/>
              <a:t>định.</a:t>
            </a:r>
          </a:p>
          <a:p>
            <a:pPr marL="285750" indent="-285750">
              <a:lnSpc>
                <a:spcPct val="150000"/>
              </a:lnSpc>
              <a:buFont typeface="Arial" panose="020B0604020202020204" pitchFamily="34" charset="0"/>
              <a:buChar char="•"/>
            </a:pPr>
            <a:r>
              <a:rPr lang="vi-VN" b="1"/>
              <a:t>INDEX</a:t>
            </a:r>
            <a:r>
              <a:rPr lang="vi-VN"/>
              <a:t>: Được sử dụng để lưu trữ và truy xuất dữ liệu đến</a:t>
            </a:r>
            <a:r>
              <a:rPr lang="en-US"/>
              <a:t> </a:t>
            </a:r>
            <a:r>
              <a:rPr lang="vi-VN"/>
              <a:t>và đi từ cơ sở dữ liệu rất nhanh chóng. </a:t>
            </a:r>
          </a:p>
        </p:txBody>
      </p:sp>
    </p:spTree>
    <p:extLst>
      <p:ext uri="{BB962C8B-B14F-4D97-AF65-F5344CB8AC3E}">
        <p14:creationId xmlns:p14="http://schemas.microsoft.com/office/powerpoint/2010/main" val="256569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2911374" cy="461665"/>
          </a:xfrm>
          <a:prstGeom prst="rect">
            <a:avLst/>
          </a:prstGeom>
          <a:noFill/>
        </p:spPr>
        <p:txBody>
          <a:bodyPr wrap="none" rtlCol="0">
            <a:spAutoFit/>
          </a:bodyPr>
          <a:lstStyle/>
          <a:p>
            <a:r>
              <a:rPr lang="en-US" sz="2400">
                <a:solidFill>
                  <a:srgbClr val="0070C0"/>
                </a:solidFill>
              </a:rPr>
              <a:t>Liên kết các bảng</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3357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Inner Join:</a:t>
            </a:r>
          </a:p>
          <a:p>
            <a:pPr marL="742950" lvl="1" indent="-285750">
              <a:lnSpc>
                <a:spcPct val="150000"/>
              </a:lnSpc>
              <a:buFont typeface="Arial" panose="020B0604020202020204" pitchFamily="34" charset="0"/>
              <a:buChar char="•"/>
            </a:pPr>
            <a:r>
              <a:rPr lang="vi-VN"/>
              <a:t>Tham gia bên trong hoặc liên kết ngầm là cách đơn giản nhất</a:t>
            </a:r>
            <a:r>
              <a:rPr lang="en-US"/>
              <a:t> </a:t>
            </a:r>
            <a:r>
              <a:rPr lang="vi-VN"/>
              <a:t>để nối hai bảng. Bất cứ khi nào chúng ta muốn nối hai bảng</a:t>
            </a:r>
            <a:r>
              <a:rPr lang="en-US"/>
              <a:t>, </a:t>
            </a:r>
            <a:r>
              <a:rPr lang="vi-VN"/>
              <a:t>chúng ta chỉ cần chọn các cột chung giữa hai bảng mà các bảng</a:t>
            </a:r>
            <a:r>
              <a:rPr lang="en-US"/>
              <a:t> </a:t>
            </a:r>
            <a:r>
              <a:rPr lang="vi-VN"/>
              <a:t>có thể được nối với nhau.</a:t>
            </a:r>
          </a:p>
          <a:p>
            <a:pPr marL="742950" lvl="1" indent="-285750">
              <a:lnSpc>
                <a:spcPct val="150000"/>
              </a:lnSpc>
              <a:buFont typeface="Arial" panose="020B0604020202020204" pitchFamily="34" charset="0"/>
              <a:buChar char="•"/>
            </a:pPr>
            <a:r>
              <a:rPr lang="vi-VN"/>
              <a:t>Phép nối bên trong trả về các bản ghi có giá trị phù hợp trong</a:t>
            </a:r>
            <a:r>
              <a:rPr lang="en-US"/>
              <a:t> </a:t>
            </a:r>
            <a:r>
              <a:rPr lang="vi-VN"/>
              <a:t>cả hai bảng. </a:t>
            </a:r>
          </a:p>
          <a:p>
            <a:pPr marL="742950" lvl="1" indent="-285750">
              <a:lnSpc>
                <a:spcPct val="150000"/>
              </a:lnSpc>
              <a:buFont typeface="Arial" panose="020B0604020202020204" pitchFamily="34" charset="0"/>
              <a:buChar char="•"/>
            </a:pPr>
            <a:endParaRPr lang="vi-VN"/>
          </a:p>
        </p:txBody>
      </p:sp>
    </p:spTree>
    <p:extLst>
      <p:ext uri="{BB962C8B-B14F-4D97-AF65-F5344CB8AC3E}">
        <p14:creationId xmlns:p14="http://schemas.microsoft.com/office/powerpoint/2010/main" val="373587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2911374" cy="461665"/>
          </a:xfrm>
          <a:prstGeom prst="rect">
            <a:avLst/>
          </a:prstGeom>
          <a:noFill/>
        </p:spPr>
        <p:txBody>
          <a:bodyPr wrap="none" rtlCol="0">
            <a:spAutoFit/>
          </a:bodyPr>
          <a:lstStyle/>
          <a:p>
            <a:r>
              <a:rPr lang="en-US" sz="2400">
                <a:solidFill>
                  <a:srgbClr val="0070C0"/>
                </a:solidFill>
              </a:rPr>
              <a:t>Liên kết các bảng</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1280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Left Join:</a:t>
            </a:r>
          </a:p>
          <a:p>
            <a:pPr marL="742950" lvl="1" indent="-285750">
              <a:lnSpc>
                <a:spcPct val="150000"/>
              </a:lnSpc>
              <a:buFont typeface="Arial" panose="020B0604020202020204" pitchFamily="34" charset="0"/>
              <a:buChar char="•"/>
            </a:pPr>
            <a:r>
              <a:rPr lang="vi-VN"/>
              <a:t>Kết nối trái hoặc Nối ngoài trái là một kiểu nối ngoài trả về tất</a:t>
            </a:r>
            <a:r>
              <a:rPr lang="en-US"/>
              <a:t> </a:t>
            </a:r>
            <a:r>
              <a:rPr lang="vi-VN"/>
              <a:t>cả các bản ghi từ bảng bên trái và các bản ghi đã so khớp từ</a:t>
            </a:r>
            <a:r>
              <a:rPr lang="en-US"/>
              <a:t> </a:t>
            </a:r>
            <a:r>
              <a:rPr lang="vi-VN"/>
              <a:t>bảng bên phải. </a:t>
            </a:r>
            <a:endParaRPr lang="en-US"/>
          </a:p>
        </p:txBody>
      </p:sp>
      <p:sp>
        <p:nvSpPr>
          <p:cNvPr id="9" name="Hộp Văn bản 8">
            <a:extLst>
              <a:ext uri="{FF2B5EF4-FFF2-40B4-BE49-F238E27FC236}">
                <a16:creationId xmlns:a16="http://schemas.microsoft.com/office/drawing/2014/main" id="{71207A37-7404-4F29-9269-197DA56255A4}"/>
              </a:ext>
            </a:extLst>
          </p:cNvPr>
          <p:cNvSpPr txBox="1"/>
          <p:nvPr/>
        </p:nvSpPr>
        <p:spPr>
          <a:xfrm>
            <a:off x="1597967" y="3118355"/>
            <a:ext cx="8946505" cy="1695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Right Join:</a:t>
            </a:r>
          </a:p>
          <a:p>
            <a:pPr marL="742950" lvl="1" indent="-285750">
              <a:lnSpc>
                <a:spcPct val="150000"/>
              </a:lnSpc>
              <a:buFont typeface="Arial" panose="020B0604020202020204" pitchFamily="34" charset="0"/>
              <a:buChar char="•"/>
            </a:pPr>
            <a:r>
              <a:rPr lang="vi-VN"/>
              <a:t>Phép nối bên phải hoặc phép nối ngoài bên phải là một loại</a:t>
            </a:r>
            <a:r>
              <a:rPr lang="en-US"/>
              <a:t> </a:t>
            </a:r>
            <a:r>
              <a:rPr lang="vi-VN"/>
              <a:t>phép nối trả về tất cả các bản ghi từ bảng bên phải và các bản</a:t>
            </a:r>
            <a:r>
              <a:rPr lang="en-US"/>
              <a:t> </a:t>
            </a:r>
            <a:r>
              <a:rPr lang="vi-VN"/>
              <a:t>ghi đã so khớp từ bảng bên trái</a:t>
            </a:r>
            <a:r>
              <a:rPr lang="en-US"/>
              <a:t>.</a:t>
            </a:r>
          </a:p>
        </p:txBody>
      </p:sp>
    </p:spTree>
    <p:extLst>
      <p:ext uri="{BB962C8B-B14F-4D97-AF65-F5344CB8AC3E}">
        <p14:creationId xmlns:p14="http://schemas.microsoft.com/office/powerpoint/2010/main" val="281676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2911374" cy="461665"/>
          </a:xfrm>
          <a:prstGeom prst="rect">
            <a:avLst/>
          </a:prstGeom>
          <a:noFill/>
        </p:spPr>
        <p:txBody>
          <a:bodyPr wrap="none" rtlCol="0">
            <a:spAutoFit/>
          </a:bodyPr>
          <a:lstStyle/>
          <a:p>
            <a:r>
              <a:rPr lang="en-US" sz="2400">
                <a:solidFill>
                  <a:srgbClr val="0070C0"/>
                </a:solidFill>
              </a:rPr>
              <a:t>Liên kết các bảng</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1695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Full Join:</a:t>
            </a:r>
          </a:p>
          <a:p>
            <a:pPr marL="742950" lvl="1" indent="-285750">
              <a:lnSpc>
                <a:spcPct val="150000"/>
              </a:lnSpc>
              <a:buFont typeface="Arial" panose="020B0604020202020204" pitchFamily="34" charset="0"/>
              <a:buChar char="•"/>
            </a:pPr>
            <a:r>
              <a:rPr lang="vi-VN"/>
              <a:t>Tham gia đầy đủ hoặc tham gia ngoài đầy đủ là một loại liên</a:t>
            </a:r>
            <a:r>
              <a:rPr lang="en-US"/>
              <a:t> </a:t>
            </a:r>
            <a:r>
              <a:rPr lang="vi-VN"/>
              <a:t>kết trả về tất cả các bản ghi khi có một kết quả phù hợp trong</a:t>
            </a:r>
            <a:r>
              <a:rPr lang="en-US"/>
              <a:t> </a:t>
            </a:r>
            <a:r>
              <a:rPr lang="vi-VN"/>
              <a:t>bảng bên trái hoặc bên phải</a:t>
            </a:r>
            <a:r>
              <a:rPr lang="en-US"/>
              <a:t>.</a:t>
            </a:r>
            <a:endParaRPr lang="vi-VN"/>
          </a:p>
        </p:txBody>
      </p:sp>
      <p:sp>
        <p:nvSpPr>
          <p:cNvPr id="9" name="Hộp Văn bản 8">
            <a:extLst>
              <a:ext uri="{FF2B5EF4-FFF2-40B4-BE49-F238E27FC236}">
                <a16:creationId xmlns:a16="http://schemas.microsoft.com/office/drawing/2014/main" id="{6089D753-1E2B-4F76-92A7-1868658912C2}"/>
              </a:ext>
            </a:extLst>
          </p:cNvPr>
          <p:cNvSpPr txBox="1"/>
          <p:nvPr/>
        </p:nvSpPr>
        <p:spPr>
          <a:xfrm>
            <a:off x="1597966" y="3429000"/>
            <a:ext cx="8946505" cy="1280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Self Join:</a:t>
            </a:r>
          </a:p>
          <a:p>
            <a:pPr marL="742950" lvl="1" indent="-285750">
              <a:lnSpc>
                <a:spcPct val="150000"/>
              </a:lnSpc>
              <a:buFont typeface="Arial" panose="020B0604020202020204" pitchFamily="34" charset="0"/>
              <a:buChar char="•"/>
            </a:pPr>
            <a:r>
              <a:rPr lang="vi-VN"/>
              <a:t>Tự nối là một kiểu liên kết trong đó một bảng được nối với</a:t>
            </a:r>
            <a:r>
              <a:rPr lang="en-US"/>
              <a:t> </a:t>
            </a:r>
            <a:r>
              <a:rPr lang="vi-VN"/>
              <a:t>chính nó trong SQL</a:t>
            </a:r>
            <a:r>
              <a:rPr lang="en-US"/>
              <a:t>.</a:t>
            </a:r>
            <a:endParaRPr lang="vi-VN"/>
          </a:p>
        </p:txBody>
      </p:sp>
      <p:sp>
        <p:nvSpPr>
          <p:cNvPr id="10" name="Hộp Văn bản 9">
            <a:extLst>
              <a:ext uri="{FF2B5EF4-FFF2-40B4-BE49-F238E27FC236}">
                <a16:creationId xmlns:a16="http://schemas.microsoft.com/office/drawing/2014/main" id="{A6C438DE-DD8C-466D-98B9-C6C5E6A0ACC8}"/>
              </a:ext>
            </a:extLst>
          </p:cNvPr>
          <p:cNvSpPr txBox="1"/>
          <p:nvPr/>
        </p:nvSpPr>
        <p:spPr>
          <a:xfrm>
            <a:off x="1597965" y="4709030"/>
            <a:ext cx="8946505" cy="1280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Cross Join:</a:t>
            </a:r>
          </a:p>
          <a:p>
            <a:pPr marL="742950" lvl="1" indent="-285750">
              <a:lnSpc>
                <a:spcPct val="150000"/>
              </a:lnSpc>
              <a:buFont typeface="Arial" panose="020B0604020202020204" pitchFamily="34" charset="0"/>
              <a:buChar char="•"/>
            </a:pPr>
            <a:r>
              <a:rPr lang="vi-VN"/>
              <a:t>Nối chéo là kiểu liên kết trong SQL nơi mọi giá trị từ bảng 1</a:t>
            </a:r>
            <a:r>
              <a:rPr lang="en-US"/>
              <a:t> </a:t>
            </a:r>
            <a:r>
              <a:rPr lang="vi-VN"/>
              <a:t>được nối với mọi giá trị khác trong bảng 2. </a:t>
            </a:r>
          </a:p>
        </p:txBody>
      </p:sp>
    </p:spTree>
    <p:extLst>
      <p:ext uri="{BB962C8B-B14F-4D97-AF65-F5344CB8AC3E}">
        <p14:creationId xmlns:p14="http://schemas.microsoft.com/office/powerpoint/2010/main" val="114385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2911374" cy="461665"/>
          </a:xfrm>
          <a:prstGeom prst="rect">
            <a:avLst/>
          </a:prstGeom>
          <a:noFill/>
        </p:spPr>
        <p:txBody>
          <a:bodyPr wrap="none" rtlCol="0">
            <a:spAutoFit/>
          </a:bodyPr>
          <a:lstStyle/>
          <a:p>
            <a:r>
              <a:rPr lang="en-US" sz="2400">
                <a:solidFill>
                  <a:srgbClr val="0070C0"/>
                </a:solidFill>
              </a:rPr>
              <a:t>Liên kết các bảng</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1280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Equi Join:</a:t>
            </a:r>
          </a:p>
          <a:p>
            <a:pPr marL="742950" lvl="1" indent="-285750">
              <a:lnSpc>
                <a:spcPct val="150000"/>
              </a:lnSpc>
              <a:buFont typeface="Arial" panose="020B0604020202020204" pitchFamily="34" charset="0"/>
              <a:buChar char="•"/>
            </a:pPr>
            <a:r>
              <a:rPr lang="vi-VN"/>
              <a:t>Equi</a:t>
            </a:r>
            <a:r>
              <a:rPr lang="en-US"/>
              <a:t> J</a:t>
            </a:r>
            <a:r>
              <a:rPr lang="vi-VN"/>
              <a:t>oin thực hiện phép nối với giá trị cột bằng</a:t>
            </a:r>
            <a:r>
              <a:rPr lang="en-US"/>
              <a:t> </a:t>
            </a:r>
            <a:r>
              <a:rPr lang="vi-VN"/>
              <a:t>nhau hoặc khớp với (các) cột của các bảng được liên kết.</a:t>
            </a:r>
            <a:endParaRPr lang="en-US"/>
          </a:p>
        </p:txBody>
      </p:sp>
      <p:sp>
        <p:nvSpPr>
          <p:cNvPr id="9" name="Hộp Văn bản 8">
            <a:extLst>
              <a:ext uri="{FF2B5EF4-FFF2-40B4-BE49-F238E27FC236}">
                <a16:creationId xmlns:a16="http://schemas.microsoft.com/office/drawing/2014/main" id="{71207A37-7404-4F29-9269-197DA56255A4}"/>
              </a:ext>
            </a:extLst>
          </p:cNvPr>
          <p:cNvSpPr txBox="1"/>
          <p:nvPr/>
        </p:nvSpPr>
        <p:spPr>
          <a:xfrm>
            <a:off x="1597967" y="3118355"/>
            <a:ext cx="8946505" cy="1280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Natural Join:</a:t>
            </a:r>
          </a:p>
          <a:p>
            <a:pPr marL="742950" lvl="1" indent="-285750">
              <a:lnSpc>
                <a:spcPct val="150000"/>
              </a:lnSpc>
              <a:buFont typeface="Arial" panose="020B0604020202020204" pitchFamily="34" charset="0"/>
              <a:buChar char="•"/>
            </a:pPr>
            <a:r>
              <a:rPr lang="vi-VN"/>
              <a:t>Natural Join là một loại Equijoin và được cấu trúc</a:t>
            </a:r>
            <a:r>
              <a:rPr lang="en-US"/>
              <a:t> </a:t>
            </a:r>
            <a:r>
              <a:rPr lang="vi-VN"/>
              <a:t>theo cách mà các cột có cùng tên với các bảng được liên kết sẽ</a:t>
            </a:r>
            <a:r>
              <a:rPr lang="en-US"/>
              <a:t> </a:t>
            </a:r>
            <a:r>
              <a:rPr lang="vi-VN"/>
              <a:t>chỉ xuất hiện một lần. </a:t>
            </a:r>
            <a:endParaRPr lang="en-US"/>
          </a:p>
        </p:txBody>
      </p:sp>
    </p:spTree>
    <p:extLst>
      <p:ext uri="{BB962C8B-B14F-4D97-AF65-F5344CB8AC3E}">
        <p14:creationId xmlns:p14="http://schemas.microsoft.com/office/powerpoint/2010/main" val="339373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3A94D24A-042A-47F1-A3AA-C7EAAC835C61}"/>
              </a:ext>
            </a:extLst>
          </p:cNvPr>
          <p:cNvSpPr txBox="1"/>
          <p:nvPr/>
        </p:nvSpPr>
        <p:spPr>
          <a:xfrm>
            <a:off x="1795087" y="879910"/>
            <a:ext cx="2839239" cy="1862048"/>
          </a:xfrm>
          <a:prstGeom prst="rect">
            <a:avLst/>
          </a:prstGeom>
          <a:noFill/>
        </p:spPr>
        <p:txBody>
          <a:bodyPr wrap="none" rtlCol="0">
            <a:spAutoFit/>
          </a:bodyPr>
          <a:lstStyle/>
          <a:p>
            <a:r>
              <a:rPr lang="en-US" sz="11500" b="1">
                <a:solidFill>
                  <a:srgbClr val="292B2A"/>
                </a:solidFill>
              </a:rPr>
              <a:t>SQL</a:t>
            </a:r>
            <a:endParaRPr lang="vi-VN" sz="11500" b="1">
              <a:solidFill>
                <a:srgbClr val="292B2A"/>
              </a:solidFill>
            </a:endParaRPr>
          </a:p>
        </p:txBody>
      </p:sp>
      <p:sp>
        <p:nvSpPr>
          <p:cNvPr id="16" name="Hộp Văn bản 15">
            <a:extLst>
              <a:ext uri="{FF2B5EF4-FFF2-40B4-BE49-F238E27FC236}">
                <a16:creationId xmlns:a16="http://schemas.microsoft.com/office/drawing/2014/main" id="{51BF644D-EF31-4992-81D6-67CFB5E5143A}"/>
              </a:ext>
            </a:extLst>
          </p:cNvPr>
          <p:cNvSpPr txBox="1"/>
          <p:nvPr/>
        </p:nvSpPr>
        <p:spPr>
          <a:xfrm>
            <a:off x="6110934" y="4140356"/>
            <a:ext cx="5214890" cy="1862048"/>
          </a:xfrm>
          <a:prstGeom prst="rect">
            <a:avLst/>
          </a:prstGeom>
          <a:noFill/>
        </p:spPr>
        <p:txBody>
          <a:bodyPr wrap="none" rtlCol="0">
            <a:spAutoFit/>
          </a:bodyPr>
          <a:lstStyle/>
          <a:p>
            <a:pPr algn="r"/>
            <a:r>
              <a:rPr lang="en-US" sz="11500" b="1" spc="300">
                <a:solidFill>
                  <a:srgbClr val="0070C0"/>
                </a:solidFill>
              </a:rPr>
              <a:t>MySQL</a:t>
            </a:r>
            <a:endParaRPr lang="vi-VN" sz="11500" b="1" spc="300">
              <a:solidFill>
                <a:srgbClr val="0070C0"/>
              </a:solidFill>
            </a:endParaRPr>
          </a:p>
        </p:txBody>
      </p:sp>
      <p:sp>
        <p:nvSpPr>
          <p:cNvPr id="23" name="Hình tự do: Hình 22">
            <a:extLst>
              <a:ext uri="{FF2B5EF4-FFF2-40B4-BE49-F238E27FC236}">
                <a16:creationId xmlns:a16="http://schemas.microsoft.com/office/drawing/2014/main" id="{E5CCC313-2AF5-4482-B8FF-8D9EF1DAE184}"/>
              </a:ext>
            </a:extLst>
          </p:cNvPr>
          <p:cNvSpPr/>
          <p:nvPr/>
        </p:nvSpPr>
        <p:spPr>
          <a:xfrm>
            <a:off x="10872446" y="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4" name="Hình tự do: Hình 23">
            <a:extLst>
              <a:ext uri="{FF2B5EF4-FFF2-40B4-BE49-F238E27FC236}">
                <a16:creationId xmlns:a16="http://schemas.microsoft.com/office/drawing/2014/main" id="{055CDEBC-10B9-4E12-BF5C-FB469EAB6623}"/>
              </a:ext>
            </a:extLst>
          </p:cNvPr>
          <p:cNvSpPr/>
          <p:nvPr/>
        </p:nvSpPr>
        <p:spPr>
          <a:xfrm rot="5400000" flipV="1">
            <a:off x="-19980" y="6227123"/>
            <a:ext cx="650857" cy="610897"/>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 name="Hộp Văn bản 1">
            <a:extLst>
              <a:ext uri="{FF2B5EF4-FFF2-40B4-BE49-F238E27FC236}">
                <a16:creationId xmlns:a16="http://schemas.microsoft.com/office/drawing/2014/main" id="{45819561-1B1F-4A97-AA34-FD17AB3854FD}"/>
              </a:ext>
            </a:extLst>
          </p:cNvPr>
          <p:cNvSpPr txBox="1"/>
          <p:nvPr/>
        </p:nvSpPr>
        <p:spPr>
          <a:xfrm rot="2331673">
            <a:off x="5069809" y="2705726"/>
            <a:ext cx="1561646" cy="1446550"/>
          </a:xfrm>
          <a:prstGeom prst="rect">
            <a:avLst/>
          </a:prstGeom>
          <a:noFill/>
        </p:spPr>
        <p:txBody>
          <a:bodyPr wrap="none" rtlCol="0">
            <a:spAutoFit/>
          </a:bodyPr>
          <a:lstStyle/>
          <a:p>
            <a:r>
              <a:rPr lang="en-US" sz="8800" b="1">
                <a:solidFill>
                  <a:srgbClr val="FF0000"/>
                </a:solidFill>
              </a:rPr>
              <a:t>VS</a:t>
            </a:r>
            <a:endParaRPr lang="vi-VN" sz="8800" b="1">
              <a:solidFill>
                <a:srgbClr val="FF0000"/>
              </a:solidFill>
            </a:endParaRPr>
          </a:p>
        </p:txBody>
      </p:sp>
      <p:sp>
        <p:nvSpPr>
          <p:cNvPr id="14" name="Hình chữ nhật 13">
            <a:extLst>
              <a:ext uri="{FF2B5EF4-FFF2-40B4-BE49-F238E27FC236}">
                <a16:creationId xmlns:a16="http://schemas.microsoft.com/office/drawing/2014/main" id="{5018F026-947E-4C28-ADD1-D4148283B1FE}"/>
              </a:ext>
            </a:extLst>
          </p:cNvPr>
          <p:cNvSpPr/>
          <p:nvPr/>
        </p:nvSpPr>
        <p:spPr>
          <a:xfrm>
            <a:off x="6230912" y="467453"/>
            <a:ext cx="4356493" cy="265348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ình chữ nhật 14">
            <a:extLst>
              <a:ext uri="{FF2B5EF4-FFF2-40B4-BE49-F238E27FC236}">
                <a16:creationId xmlns:a16="http://schemas.microsoft.com/office/drawing/2014/main" id="{5B242B72-1349-44B5-A07F-D33E5A3AE238}"/>
              </a:ext>
            </a:extLst>
          </p:cNvPr>
          <p:cNvSpPr/>
          <p:nvPr/>
        </p:nvSpPr>
        <p:spPr>
          <a:xfrm>
            <a:off x="1233834" y="3752212"/>
            <a:ext cx="4356493" cy="265348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ình tự do: Hình 16">
            <a:extLst>
              <a:ext uri="{FF2B5EF4-FFF2-40B4-BE49-F238E27FC236}">
                <a16:creationId xmlns:a16="http://schemas.microsoft.com/office/drawing/2014/main" id="{5FEC058D-C88D-4B6D-8AA7-CE324138F697}"/>
              </a:ext>
            </a:extLst>
          </p:cNvPr>
          <p:cNvSpPr/>
          <p:nvPr/>
        </p:nvSpPr>
        <p:spPr>
          <a:xfrm rot="198318">
            <a:off x="-34369" y="603050"/>
            <a:ext cx="538765" cy="782677"/>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18" name="Hình tự do: Hình 17">
            <a:extLst>
              <a:ext uri="{FF2B5EF4-FFF2-40B4-BE49-F238E27FC236}">
                <a16:creationId xmlns:a16="http://schemas.microsoft.com/office/drawing/2014/main" id="{9B2F0DA0-E677-4F17-A82F-AE08861B13F9}"/>
              </a:ext>
            </a:extLst>
          </p:cNvPr>
          <p:cNvSpPr/>
          <p:nvPr/>
        </p:nvSpPr>
        <p:spPr>
          <a:xfrm>
            <a:off x="-3826" y="722933"/>
            <a:ext cx="1117685" cy="2015922"/>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rgbClr val="3FBEB7"/>
              </a:solidFill>
            </a:endParaRPr>
          </a:p>
        </p:txBody>
      </p:sp>
    </p:spTree>
    <p:extLst>
      <p:ext uri="{BB962C8B-B14F-4D97-AF65-F5344CB8AC3E}">
        <p14:creationId xmlns:p14="http://schemas.microsoft.com/office/powerpoint/2010/main" val="211946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292B2A"/>
          </a:solidFill>
        </p:spPr>
        <p:txBody>
          <a:bodyPr wrap="square" rtlCol="0">
            <a:spAutoFit/>
          </a:bodyPr>
          <a:lstStyle/>
          <a:p>
            <a:r>
              <a:rPr lang="en-US" sz="4800" b="1">
                <a:solidFill>
                  <a:srgbClr val="F6F8F7"/>
                </a:solidFill>
              </a:rPr>
              <a:t>SQL</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460103" y="1070341"/>
            <a:ext cx="6731897" cy="491294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vi-VN" sz="2000"/>
              <a:t>SQL là ngôn ngữ cơ sở dữ liệu được sử dụng rộng rãi nhất, được chấp nhận như một tiêu chuẩn ANSI vào năm 1986 và trong ISO một năm sau đó.</a:t>
            </a:r>
            <a:endParaRPr lang="en-US" sz="2000"/>
          </a:p>
          <a:p>
            <a:pPr marL="342900" indent="-342900">
              <a:lnSpc>
                <a:spcPct val="200000"/>
              </a:lnSpc>
              <a:buFont typeface="Arial" panose="020B0604020202020204" pitchFamily="34" charset="0"/>
              <a:buChar char="•"/>
            </a:pPr>
            <a:r>
              <a:rPr lang="vi-VN" sz="2000"/>
              <a:t>SQL bao gồm bốn ngôn ngữ con</a:t>
            </a:r>
            <a:r>
              <a:rPr lang="en-US" sz="2000"/>
              <a:t>:</a:t>
            </a:r>
          </a:p>
          <a:p>
            <a:pPr marL="800100" lvl="1" indent="-342900">
              <a:lnSpc>
                <a:spcPct val="200000"/>
              </a:lnSpc>
              <a:buFont typeface="Arial" panose="020B0604020202020204" pitchFamily="34" charset="0"/>
              <a:buChar char="•"/>
            </a:pPr>
            <a:r>
              <a:rPr lang="en-US" sz="2000"/>
              <a:t>DQL:</a:t>
            </a:r>
            <a:r>
              <a:rPr lang="vi-VN" sz="2000"/>
              <a:t> </a:t>
            </a:r>
            <a:r>
              <a:rPr lang="en-US" sz="2000"/>
              <a:t>	</a:t>
            </a:r>
            <a:r>
              <a:rPr lang="vi-VN" sz="2000"/>
              <a:t>Ngôn ngữ truy vấn dữ liệu</a:t>
            </a:r>
            <a:endParaRPr lang="en-US" sz="2000"/>
          </a:p>
          <a:p>
            <a:pPr marL="800100" lvl="1" indent="-342900">
              <a:lnSpc>
                <a:spcPct val="200000"/>
              </a:lnSpc>
              <a:buFont typeface="Arial" panose="020B0604020202020204" pitchFamily="34" charset="0"/>
              <a:buChar char="•"/>
            </a:pPr>
            <a:r>
              <a:rPr lang="en-US" sz="2000"/>
              <a:t>DDL</a:t>
            </a:r>
            <a:r>
              <a:rPr lang="vi-VN" sz="2000"/>
              <a:t>L: </a:t>
            </a:r>
            <a:r>
              <a:rPr lang="en-US" sz="2000"/>
              <a:t>	Ngôn </a:t>
            </a:r>
            <a:r>
              <a:rPr lang="vi-VN" sz="2000"/>
              <a:t>ngữ định nghĩa dữ liệu</a:t>
            </a:r>
            <a:endParaRPr lang="en-US" sz="2000"/>
          </a:p>
          <a:p>
            <a:pPr marL="800100" lvl="1" indent="-342900">
              <a:lnSpc>
                <a:spcPct val="200000"/>
              </a:lnSpc>
              <a:buFont typeface="Arial" panose="020B0604020202020204" pitchFamily="34" charset="0"/>
              <a:buChar char="•"/>
            </a:pPr>
            <a:r>
              <a:rPr lang="en-US" sz="2000"/>
              <a:t>DCL: 	Ngôn ngữ kiểm sáot dữ liệu</a:t>
            </a:r>
          </a:p>
          <a:p>
            <a:pPr marL="800100" lvl="1" indent="-342900">
              <a:lnSpc>
                <a:spcPct val="200000"/>
              </a:lnSpc>
              <a:buFont typeface="Arial" panose="020B0604020202020204" pitchFamily="34" charset="0"/>
              <a:buChar char="•"/>
            </a:pPr>
            <a:r>
              <a:rPr lang="en-US" sz="2000"/>
              <a:t>DML: 	Ngôn ngữ thao tác dữ liệu</a:t>
            </a:r>
          </a:p>
        </p:txBody>
      </p:sp>
      <p:sp>
        <p:nvSpPr>
          <p:cNvPr id="8" name="Hình chữ nhật 7">
            <a:extLst>
              <a:ext uri="{FF2B5EF4-FFF2-40B4-BE49-F238E27FC236}">
                <a16:creationId xmlns:a16="http://schemas.microsoft.com/office/drawing/2014/main" id="{361B691B-81CD-4397-BD22-C1F6ABAE8127}"/>
              </a:ext>
            </a:extLst>
          </p:cNvPr>
          <p:cNvSpPr/>
          <p:nvPr/>
        </p:nvSpPr>
        <p:spPr>
          <a:xfrm>
            <a:off x="1085848" y="654842"/>
            <a:ext cx="3533775" cy="53006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8">
            <a:extLst>
              <a:ext uri="{FF2B5EF4-FFF2-40B4-BE49-F238E27FC236}">
                <a16:creationId xmlns:a16="http://schemas.microsoft.com/office/drawing/2014/main" id="{9BBD17F4-7DF9-4135-B3B7-317CDC6AF1B3}"/>
              </a:ext>
            </a:extLst>
          </p:cNvPr>
          <p:cNvSpPr/>
          <p:nvPr/>
        </p:nvSpPr>
        <p:spPr>
          <a:xfrm>
            <a:off x="1475116" y="902494"/>
            <a:ext cx="3595719"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5EEC08AD-2B19-40EA-8CD1-DC29E9376B23}"/>
              </a:ext>
            </a:extLst>
          </p:cNvPr>
          <p:cNvSpPr/>
          <p:nvPr/>
        </p:nvSpPr>
        <p:spPr>
          <a:xfrm>
            <a:off x="4801918" y="2498603"/>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-vs-</a:t>
            </a:r>
            <a:endParaRPr lang="vi-VN" spc="300">
              <a:solidFill>
                <a:srgbClr val="F6F8F7"/>
              </a:solidFill>
            </a:endParaRPr>
          </a:p>
        </p:txBody>
      </p:sp>
    </p:spTree>
    <p:extLst>
      <p:ext uri="{BB962C8B-B14F-4D97-AF65-F5344CB8AC3E}">
        <p14:creationId xmlns:p14="http://schemas.microsoft.com/office/powerpoint/2010/main" val="286432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6121081-D4C0-4C3F-8509-463CAD8946AB}"/>
              </a:ext>
            </a:extLst>
          </p:cNvPr>
          <p:cNvSpPr txBox="1"/>
          <p:nvPr/>
        </p:nvSpPr>
        <p:spPr>
          <a:xfrm>
            <a:off x="0" y="376701"/>
            <a:ext cx="4619622" cy="830997"/>
          </a:xfrm>
          <a:prstGeom prst="rect">
            <a:avLst/>
          </a:prstGeom>
          <a:solidFill>
            <a:srgbClr val="0070C0"/>
          </a:solidFill>
        </p:spPr>
        <p:txBody>
          <a:bodyPr wrap="square" rtlCol="0">
            <a:spAutoFit/>
          </a:bodyPr>
          <a:lstStyle/>
          <a:p>
            <a:pPr algn="r"/>
            <a:r>
              <a:rPr lang="en-US" sz="4800" b="1">
                <a:solidFill>
                  <a:srgbClr val="F6F8F7"/>
                </a:solidFill>
              </a:rPr>
              <a:t>MySQL</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384504" y="1290209"/>
            <a:ext cx="6731897" cy="368184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vi-VN" sz="2000"/>
              <a:t>Công ty Thụy Điển MySQL AB lần đầu tiên phát</a:t>
            </a:r>
            <a:r>
              <a:rPr lang="en-US" sz="2000"/>
              <a:t> </a:t>
            </a:r>
            <a:r>
              <a:rPr lang="vi-VN" sz="2000"/>
              <a:t>hành MySQL vào năm 1995.</a:t>
            </a:r>
            <a:endParaRPr lang="en-US" sz="2000"/>
          </a:p>
          <a:p>
            <a:pPr marL="342900" indent="-342900">
              <a:lnSpc>
                <a:spcPct val="200000"/>
              </a:lnSpc>
              <a:buFont typeface="Arial" panose="020B0604020202020204" pitchFamily="34" charset="0"/>
              <a:buChar char="•"/>
            </a:pPr>
            <a:r>
              <a:rPr lang="vi-VN" sz="2000"/>
              <a:t>MySQL chỉ đơn giản là một phần mở rộng của tiêu chuẩn SQL ban đầu , bổ sung thêm nhiều tính năng, hỗ trợ, lập trình thủ tục, cơ chế luồng điều khiển, và nhiều hơn nữa. </a:t>
            </a:r>
            <a:endParaRPr lang="en-US" sz="2000"/>
          </a:p>
        </p:txBody>
      </p:sp>
      <p:sp>
        <p:nvSpPr>
          <p:cNvPr id="8" name="Hình chữ nhật 7">
            <a:extLst>
              <a:ext uri="{FF2B5EF4-FFF2-40B4-BE49-F238E27FC236}">
                <a16:creationId xmlns:a16="http://schemas.microsoft.com/office/drawing/2014/main" id="{361B691B-81CD-4397-BD22-C1F6ABAE8127}"/>
              </a:ext>
            </a:extLst>
          </p:cNvPr>
          <p:cNvSpPr/>
          <p:nvPr/>
        </p:nvSpPr>
        <p:spPr>
          <a:xfrm>
            <a:off x="8273721" y="902494"/>
            <a:ext cx="3533775" cy="53006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8">
            <a:extLst>
              <a:ext uri="{FF2B5EF4-FFF2-40B4-BE49-F238E27FC236}">
                <a16:creationId xmlns:a16="http://schemas.microsoft.com/office/drawing/2014/main" id="{9BBD17F4-7DF9-4135-B3B7-317CDC6AF1B3}"/>
              </a:ext>
            </a:extLst>
          </p:cNvPr>
          <p:cNvSpPr/>
          <p:nvPr/>
        </p:nvSpPr>
        <p:spPr>
          <a:xfrm>
            <a:off x="7806959" y="1207698"/>
            <a:ext cx="3595719" cy="474780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5EEC08AD-2B19-40EA-8CD1-DC29E9376B23}"/>
              </a:ext>
            </a:extLst>
          </p:cNvPr>
          <p:cNvSpPr/>
          <p:nvPr/>
        </p:nvSpPr>
        <p:spPr>
          <a:xfrm rot="10800000">
            <a:off x="7538043" y="2898653"/>
            <a:ext cx="537832" cy="1613139"/>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-vs-</a:t>
            </a:r>
            <a:endParaRPr lang="vi-VN" spc="300">
              <a:solidFill>
                <a:srgbClr val="F6F8F7"/>
              </a:solidFill>
            </a:endParaRPr>
          </a:p>
        </p:txBody>
      </p:sp>
    </p:spTree>
    <p:extLst>
      <p:ext uri="{BB962C8B-B14F-4D97-AF65-F5344CB8AC3E}">
        <p14:creationId xmlns:p14="http://schemas.microsoft.com/office/powerpoint/2010/main" val="289890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1DAA9486-58CA-442B-8CEC-971DEC21272C}"/>
              </a:ext>
            </a:extLst>
          </p:cNvPr>
          <p:cNvSpPr/>
          <p:nvPr/>
        </p:nvSpPr>
        <p:spPr>
          <a:xfrm>
            <a:off x="1638300" y="971550"/>
            <a:ext cx="9867900" cy="535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5">
            <a:extLst>
              <a:ext uri="{FF2B5EF4-FFF2-40B4-BE49-F238E27FC236}">
                <a16:creationId xmlns:a16="http://schemas.microsoft.com/office/drawing/2014/main" id="{46DE0C81-C401-4AE6-AB5E-55D2CDB8326C}"/>
              </a:ext>
            </a:extLst>
          </p:cNvPr>
          <p:cNvSpPr/>
          <p:nvPr/>
        </p:nvSpPr>
        <p:spPr>
          <a:xfrm>
            <a:off x="2509837" y="1419223"/>
            <a:ext cx="2900363" cy="1009649"/>
          </a:xfrm>
          <a:prstGeom prst="rect">
            <a:avLst/>
          </a:prstGeom>
          <a:solidFill>
            <a:srgbClr val="0070C0"/>
          </a:solid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ĐÁM MÂY</a:t>
            </a:r>
            <a:endParaRPr lang="vi-VN" sz="3200" b="1"/>
          </a:p>
        </p:txBody>
      </p:sp>
      <p:sp>
        <p:nvSpPr>
          <p:cNvPr id="7" name="Hộp Văn bản 6">
            <a:extLst>
              <a:ext uri="{FF2B5EF4-FFF2-40B4-BE49-F238E27FC236}">
                <a16:creationId xmlns:a16="http://schemas.microsoft.com/office/drawing/2014/main" id="{F7A4F65F-D4D9-42C1-9F5A-74B4275840B5}"/>
              </a:ext>
            </a:extLst>
          </p:cNvPr>
          <p:cNvSpPr txBox="1"/>
          <p:nvPr/>
        </p:nvSpPr>
        <p:spPr>
          <a:xfrm>
            <a:off x="5410200" y="1660236"/>
            <a:ext cx="5567550" cy="584775"/>
          </a:xfrm>
          <a:prstGeom prst="rect">
            <a:avLst/>
          </a:prstGeom>
          <a:noFill/>
        </p:spPr>
        <p:txBody>
          <a:bodyPr wrap="none" rtlCol="0">
            <a:spAutoFit/>
          </a:bodyPr>
          <a:lstStyle/>
          <a:p>
            <a:r>
              <a:rPr lang="en-US" sz="3200"/>
              <a:t>VÀ </a:t>
            </a:r>
            <a:r>
              <a:rPr lang="en-US" sz="3200">
                <a:solidFill>
                  <a:srgbClr val="0070C0"/>
                </a:solidFill>
              </a:rPr>
              <a:t>TƯƠNG LAI CỦA MYSQL</a:t>
            </a:r>
            <a:endParaRPr lang="vi-VN" sz="3200">
              <a:solidFill>
                <a:srgbClr val="0070C0"/>
              </a:solidFill>
            </a:endParaRPr>
          </a:p>
        </p:txBody>
      </p:sp>
      <p:sp>
        <p:nvSpPr>
          <p:cNvPr id="8" name="Hộp Văn bản 7">
            <a:extLst>
              <a:ext uri="{FF2B5EF4-FFF2-40B4-BE49-F238E27FC236}">
                <a16:creationId xmlns:a16="http://schemas.microsoft.com/office/drawing/2014/main" id="{1AF9C137-8083-4A91-9612-2B063BDF5713}"/>
              </a:ext>
            </a:extLst>
          </p:cNvPr>
          <p:cNvSpPr txBox="1"/>
          <p:nvPr/>
        </p:nvSpPr>
        <p:spPr>
          <a:xfrm>
            <a:off x="1812037" y="2606044"/>
            <a:ext cx="9867900" cy="3357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a:t>MySQL ban đầu được hình dung để quản lý cơ sở dữ liệu khổng lồ.</a:t>
            </a:r>
            <a:endParaRPr lang="en-US"/>
          </a:p>
          <a:p>
            <a:pPr marL="285750" indent="-285750">
              <a:lnSpc>
                <a:spcPct val="150000"/>
              </a:lnSpc>
              <a:buFont typeface="Arial" panose="020B0604020202020204" pitchFamily="34" charset="0"/>
              <a:buChar char="•"/>
            </a:pPr>
            <a:r>
              <a:rPr lang="en-US"/>
              <a:t>T</a:t>
            </a:r>
            <a:r>
              <a:rPr lang="vi-VN"/>
              <a:t>rong nhiều thập kỷ, MySQL đã phát triển cùng với việc chuyển tính toán và lưu trữ vào đám mây</a:t>
            </a:r>
            <a:r>
              <a:rPr lang="en-US"/>
              <a:t>.</a:t>
            </a:r>
          </a:p>
          <a:p>
            <a:pPr marL="285750" indent="-285750">
              <a:lnSpc>
                <a:spcPct val="150000"/>
              </a:lnSpc>
              <a:buFont typeface="Arial" panose="020B0604020202020204" pitchFamily="34" charset="0"/>
              <a:buChar char="•"/>
            </a:pPr>
            <a:r>
              <a:rPr lang="vi-VN"/>
              <a:t>MySQL hiện hỗ trợ sâu cho các ứng dụng phân tán và đưa vào hầu hết các nền tảng dữ liệu đám mây. </a:t>
            </a:r>
            <a:endParaRPr lang="en-US"/>
          </a:p>
          <a:p>
            <a:pPr marL="285750" indent="-285750">
              <a:lnSpc>
                <a:spcPct val="150000"/>
              </a:lnSpc>
              <a:buFont typeface="Arial" panose="020B0604020202020204" pitchFamily="34" charset="0"/>
              <a:buChar char="•"/>
            </a:pPr>
            <a:r>
              <a:rPr lang="vi-VN"/>
              <a:t>So với nhiều giải pháp lưu trữ và xử lý dữ liệu</a:t>
            </a:r>
            <a:r>
              <a:rPr lang="en-US"/>
              <a:t>, </a:t>
            </a:r>
            <a:r>
              <a:rPr lang="vi-VN"/>
              <a:t>MySQL là một công nghệ cũ hơn, nhưng không có dấu hiệu gắn cờ về mức độ phổ biến hay tiện ích</a:t>
            </a:r>
            <a:r>
              <a:rPr lang="en-US"/>
              <a:t>.</a:t>
            </a:r>
          </a:p>
          <a:p>
            <a:pPr marL="285750" indent="-285750">
              <a:lnSpc>
                <a:spcPct val="150000"/>
              </a:lnSpc>
              <a:buFont typeface="Arial" panose="020B0604020202020204" pitchFamily="34" charset="0"/>
              <a:buChar char="•"/>
            </a:pPr>
            <a:r>
              <a:rPr lang="vi-VN"/>
              <a:t>MySQL đã có một sự hồi sinh gần đây so với các hệ thống lưu trữ hiện đại</a:t>
            </a:r>
            <a:r>
              <a:rPr lang="en-US"/>
              <a:t>.</a:t>
            </a:r>
          </a:p>
        </p:txBody>
      </p:sp>
      <p:sp>
        <p:nvSpPr>
          <p:cNvPr id="9" name="Hộp Văn bản 8">
            <a:extLst>
              <a:ext uri="{FF2B5EF4-FFF2-40B4-BE49-F238E27FC236}">
                <a16:creationId xmlns:a16="http://schemas.microsoft.com/office/drawing/2014/main" id="{42B090FC-DC96-4C29-B1E2-59B19CA68237}"/>
              </a:ext>
            </a:extLst>
          </p:cNvPr>
          <p:cNvSpPr txBox="1"/>
          <p:nvPr/>
        </p:nvSpPr>
        <p:spPr>
          <a:xfrm rot="16200000">
            <a:off x="-486787" y="4186958"/>
            <a:ext cx="3029997" cy="523220"/>
          </a:xfrm>
          <a:prstGeom prst="rect">
            <a:avLst/>
          </a:prstGeom>
          <a:noFill/>
        </p:spPr>
        <p:txBody>
          <a:bodyPr wrap="none" rtlCol="0">
            <a:spAutoFit/>
          </a:bodyPr>
          <a:lstStyle/>
          <a:p>
            <a:r>
              <a:rPr lang="en-US" sz="2800">
                <a:solidFill>
                  <a:srgbClr val="292B2A"/>
                </a:solidFill>
              </a:rPr>
              <a:t>CLOUD</a:t>
            </a:r>
            <a:r>
              <a:rPr lang="en-US" sz="2800"/>
              <a:t> </a:t>
            </a:r>
            <a:r>
              <a:rPr lang="en-US" sz="2800">
                <a:solidFill>
                  <a:srgbClr val="0070C0"/>
                </a:solidFill>
              </a:rPr>
              <a:t>STORATE</a:t>
            </a:r>
            <a:endParaRPr lang="vi-VN" sz="2800">
              <a:solidFill>
                <a:srgbClr val="0070C0"/>
              </a:solidFill>
            </a:endParaRPr>
          </a:p>
        </p:txBody>
      </p:sp>
      <p:sp>
        <p:nvSpPr>
          <p:cNvPr id="13" name="Hình chữ nhật 12">
            <a:extLst>
              <a:ext uri="{FF2B5EF4-FFF2-40B4-BE49-F238E27FC236}">
                <a16:creationId xmlns:a16="http://schemas.microsoft.com/office/drawing/2014/main" id="{21D657C8-FF12-40B8-841F-0F75474F35CD}"/>
              </a:ext>
            </a:extLst>
          </p:cNvPr>
          <p:cNvSpPr/>
          <p:nvPr/>
        </p:nvSpPr>
        <p:spPr>
          <a:xfrm>
            <a:off x="409575" y="328610"/>
            <a:ext cx="2100262" cy="2100262"/>
          </a:xfrm>
          <a:prstGeom prst="rect">
            <a:avLst/>
          </a:prstGeom>
          <a:blipFill>
            <a:blip r:embed="rId2"/>
            <a:stretch>
              <a:fillRect/>
            </a:stretch>
          </a:blip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Dấu Nhân 13">
            <a:extLst>
              <a:ext uri="{FF2B5EF4-FFF2-40B4-BE49-F238E27FC236}">
                <a16:creationId xmlns:a16="http://schemas.microsoft.com/office/drawing/2014/main" id="{AFB5AE80-A7D8-4BB3-B9BD-53622633A654}"/>
              </a:ext>
            </a:extLst>
          </p:cNvPr>
          <p:cNvSpPr/>
          <p:nvPr/>
        </p:nvSpPr>
        <p:spPr>
          <a:xfrm rot="20128718">
            <a:off x="10493317" y="390715"/>
            <a:ext cx="1173204" cy="1161669"/>
          </a:xfrm>
          <a:prstGeom prst="mathMultiply">
            <a:avLst>
              <a:gd name="adj1" fmla="val 11934"/>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6431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TÌM HIỂU HỆ QUẢN TRỊ MYSQL</a:t>
            </a:r>
          </a:p>
          <a:p>
            <a:pPr algn="ctr">
              <a:lnSpc>
                <a:spcPct val="150000"/>
              </a:lnSpc>
            </a:pPr>
            <a:r>
              <a:rPr lang="vi-VN">
                <a:solidFill>
                  <a:schemeClr val="bg1">
                    <a:lumMod val="50000"/>
                  </a:schemeClr>
                </a:solidFill>
              </a:rPr>
              <a:t>Learn MySQL Administration System</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292B2A"/>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292B2A"/>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spc="600">
                <a:solidFill>
                  <a:srgbClr val="F6F8F7"/>
                </a:solidFill>
              </a:rPr>
              <a:t>Apr 2022</a:t>
            </a:r>
            <a:endParaRPr lang="vi-VN" sz="1600" spc="600">
              <a:solidFill>
                <a:srgbClr val="F6F8F7"/>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7754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7C1C9B0-2EE9-4B3C-A751-DE3352BC7B14}"/>
              </a:ext>
            </a:extLst>
          </p:cNvPr>
          <p:cNvSpPr/>
          <p:nvPr/>
        </p:nvSpPr>
        <p:spPr>
          <a:xfrm>
            <a:off x="614184" y="248911"/>
            <a:ext cx="10958691" cy="5377539"/>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ình chữ nhật 10">
            <a:extLst>
              <a:ext uri="{FF2B5EF4-FFF2-40B4-BE49-F238E27FC236}">
                <a16:creationId xmlns:a16="http://schemas.microsoft.com/office/drawing/2014/main" id="{0B013EF8-17A6-46BB-84B1-8D35222357D7}"/>
              </a:ext>
            </a:extLst>
          </p:cNvPr>
          <p:cNvSpPr/>
          <p:nvPr/>
        </p:nvSpPr>
        <p:spPr>
          <a:xfrm>
            <a:off x="614184" y="248911"/>
            <a:ext cx="10958691" cy="5377539"/>
          </a:xfrm>
          <a:prstGeom prst="rect">
            <a:avLst/>
          </a:prstGeom>
          <a:solidFill>
            <a:schemeClr val="tx1">
              <a:alpha val="6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0B9DB56B-5235-49E0-A11C-71BCAB37CABE}"/>
              </a:ext>
            </a:extLst>
          </p:cNvPr>
          <p:cNvSpPr txBox="1"/>
          <p:nvPr/>
        </p:nvSpPr>
        <p:spPr>
          <a:xfrm>
            <a:off x="1262074" y="1804706"/>
            <a:ext cx="5875326" cy="1862048"/>
          </a:xfrm>
          <a:prstGeom prst="rect">
            <a:avLst/>
          </a:prstGeom>
          <a:noFill/>
          <a:effectLst/>
        </p:spPr>
        <p:txBody>
          <a:bodyPr wrap="none" rtlCol="0">
            <a:spAutoFit/>
          </a:bodyPr>
          <a:lstStyle/>
          <a:p>
            <a:r>
              <a:rPr lang="en-US" sz="11500" b="1">
                <a:solidFill>
                  <a:srgbClr val="F6F8F7"/>
                </a:solidFill>
                <a:effectLst>
                  <a:outerShdw blurRad="38100" dist="38100" dir="2700000" algn="tl">
                    <a:srgbClr val="000000">
                      <a:alpha val="43137"/>
                    </a:srgbClr>
                  </a:outerShdw>
                </a:effectLst>
              </a:rPr>
              <a:t>THE END</a:t>
            </a:r>
            <a:endParaRPr lang="vi-VN" sz="11500" b="1">
              <a:solidFill>
                <a:srgbClr val="F6F8F7"/>
              </a:solidFill>
              <a:effectLst>
                <a:outerShdw blurRad="38100" dist="38100" dir="2700000" algn="tl">
                  <a:srgbClr val="000000">
                    <a:alpha val="43137"/>
                  </a:srgbClr>
                </a:outerShdw>
              </a:effectLst>
            </a:endParaRPr>
          </a:p>
        </p:txBody>
      </p:sp>
      <p:sp>
        <p:nvSpPr>
          <p:cNvPr id="13" name="Hộp Văn bản 12">
            <a:extLst>
              <a:ext uri="{FF2B5EF4-FFF2-40B4-BE49-F238E27FC236}">
                <a16:creationId xmlns:a16="http://schemas.microsoft.com/office/drawing/2014/main" id="{D8C6A57B-9792-4F20-BC4A-16086F633C6E}"/>
              </a:ext>
            </a:extLst>
          </p:cNvPr>
          <p:cNvSpPr txBox="1"/>
          <p:nvPr/>
        </p:nvSpPr>
        <p:spPr>
          <a:xfrm>
            <a:off x="3476085" y="3618209"/>
            <a:ext cx="7596951" cy="861774"/>
          </a:xfrm>
          <a:prstGeom prst="rect">
            <a:avLst/>
          </a:prstGeom>
          <a:noFill/>
          <a:effectLst/>
        </p:spPr>
        <p:txBody>
          <a:bodyPr wrap="none" rtlCol="0">
            <a:spAutoFit/>
          </a:bodyPr>
          <a:lstStyle/>
          <a:p>
            <a:r>
              <a:rPr lang="en-US" sz="5000" b="1">
                <a:solidFill>
                  <a:schemeClr val="accent1">
                    <a:lumMod val="40000"/>
                    <a:lumOff val="60000"/>
                  </a:schemeClr>
                </a:solidFill>
                <a:effectLst>
                  <a:outerShdw blurRad="38100" dist="38100" dir="2700000" algn="tl">
                    <a:srgbClr val="000000">
                      <a:alpha val="43137"/>
                    </a:srgbClr>
                  </a:outerShdw>
                </a:effectLst>
              </a:rPr>
              <a:t>THANKS FOR WATCHING</a:t>
            </a:r>
            <a:endParaRPr lang="vi-VN" sz="5000" b="1">
              <a:solidFill>
                <a:schemeClr val="accent1">
                  <a:lumMod val="40000"/>
                  <a:lumOff val="60000"/>
                </a:schemeClr>
              </a:solidFill>
              <a:effectLst>
                <a:outerShdw blurRad="38100" dist="38100" dir="2700000" algn="tl">
                  <a:srgbClr val="000000">
                    <a:alpha val="43137"/>
                  </a:srgbClr>
                </a:outerShdw>
              </a:effectLst>
            </a:endParaRPr>
          </a:p>
        </p:txBody>
      </p:sp>
      <p:sp>
        <p:nvSpPr>
          <p:cNvPr id="18" name="Hình tự do: Hình 17">
            <a:extLst>
              <a:ext uri="{FF2B5EF4-FFF2-40B4-BE49-F238E27FC236}">
                <a16:creationId xmlns:a16="http://schemas.microsoft.com/office/drawing/2014/main" id="{47A64BF5-2E9C-4106-A93E-B194AD350050}"/>
              </a:ext>
            </a:extLst>
          </p:cNvPr>
          <p:cNvSpPr/>
          <p:nvPr/>
        </p:nvSpPr>
        <p:spPr>
          <a:xfrm>
            <a:off x="960121" y="924562"/>
            <a:ext cx="10340904" cy="5307711"/>
          </a:xfrm>
          <a:custGeom>
            <a:avLst/>
            <a:gdLst>
              <a:gd name="connsiteX0" fmla="*/ 4037386 w 10340904"/>
              <a:gd name="connsiteY0" fmla="*/ 5084230 h 5307711"/>
              <a:gd name="connsiteX1" fmla="*/ 6234370 w 10340904"/>
              <a:gd name="connsiteY1" fmla="*/ 5084230 h 5307711"/>
              <a:gd name="connsiteX2" fmla="*/ 6234370 w 10340904"/>
              <a:gd name="connsiteY2" fmla="*/ 5307711 h 5307711"/>
              <a:gd name="connsiteX3" fmla="*/ 4037386 w 10340904"/>
              <a:gd name="connsiteY3" fmla="*/ 5307711 h 5307711"/>
              <a:gd name="connsiteX4" fmla="*/ 0 w 10340904"/>
              <a:gd name="connsiteY4" fmla="*/ 0 h 5307711"/>
              <a:gd name="connsiteX5" fmla="*/ 10340904 w 10340904"/>
              <a:gd name="connsiteY5" fmla="*/ 0 h 5307711"/>
              <a:gd name="connsiteX6" fmla="*/ 10340904 w 10340904"/>
              <a:gd name="connsiteY6" fmla="*/ 5084230 h 5307711"/>
              <a:gd name="connsiteX7" fmla="*/ 6234370 w 10340904"/>
              <a:gd name="connsiteY7" fmla="*/ 5084230 h 5307711"/>
              <a:gd name="connsiteX8" fmla="*/ 6234370 w 10340904"/>
              <a:gd name="connsiteY8" fmla="*/ 4848815 h 5307711"/>
              <a:gd name="connsiteX9" fmla="*/ 4037386 w 10340904"/>
              <a:gd name="connsiteY9" fmla="*/ 4848815 h 5307711"/>
              <a:gd name="connsiteX10" fmla="*/ 4037386 w 10340904"/>
              <a:gd name="connsiteY10" fmla="*/ 5084230 h 5307711"/>
              <a:gd name="connsiteX11" fmla="*/ 0 w 10340904"/>
              <a:gd name="connsiteY11" fmla="*/ 5084230 h 530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0904" h="5307711">
                <a:moveTo>
                  <a:pt x="4037386" y="5084230"/>
                </a:moveTo>
                <a:lnTo>
                  <a:pt x="6234370" y="5084230"/>
                </a:lnTo>
                <a:lnTo>
                  <a:pt x="6234370" y="5307711"/>
                </a:lnTo>
                <a:lnTo>
                  <a:pt x="4037386" y="5307711"/>
                </a:lnTo>
                <a:close/>
                <a:moveTo>
                  <a:pt x="0" y="0"/>
                </a:moveTo>
                <a:lnTo>
                  <a:pt x="10340904" y="0"/>
                </a:lnTo>
                <a:lnTo>
                  <a:pt x="10340904" y="5084230"/>
                </a:lnTo>
                <a:lnTo>
                  <a:pt x="6234370" y="5084230"/>
                </a:lnTo>
                <a:lnTo>
                  <a:pt x="6234370" y="4848815"/>
                </a:lnTo>
                <a:lnTo>
                  <a:pt x="4037386" y="4848815"/>
                </a:lnTo>
                <a:lnTo>
                  <a:pt x="4037386" y="5084230"/>
                </a:lnTo>
                <a:lnTo>
                  <a:pt x="0" y="5084230"/>
                </a:lnTo>
                <a:close/>
              </a:path>
            </a:pathLst>
          </a:cu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Dấu Nhân 15">
            <a:extLst>
              <a:ext uri="{FF2B5EF4-FFF2-40B4-BE49-F238E27FC236}">
                <a16:creationId xmlns:a16="http://schemas.microsoft.com/office/drawing/2014/main" id="{67C22873-4C99-498C-BD78-5BBEF7C308AD}"/>
              </a:ext>
            </a:extLst>
          </p:cNvPr>
          <p:cNvSpPr/>
          <p:nvPr/>
        </p:nvSpPr>
        <p:spPr>
          <a:xfrm rot="20128718">
            <a:off x="9310542" y="856673"/>
            <a:ext cx="1653182" cy="1636928"/>
          </a:xfrm>
          <a:prstGeom prst="mathMultiply">
            <a:avLst>
              <a:gd name="adj1" fmla="val 11659"/>
            </a:avLst>
          </a:prstGeom>
          <a:solidFill>
            <a:srgbClr val="BFBFBF"/>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Dấu Nhân 16">
            <a:extLst>
              <a:ext uri="{FF2B5EF4-FFF2-40B4-BE49-F238E27FC236}">
                <a16:creationId xmlns:a16="http://schemas.microsoft.com/office/drawing/2014/main" id="{A1176815-96DA-481D-954F-BA946C2A5FE6}"/>
              </a:ext>
            </a:extLst>
          </p:cNvPr>
          <p:cNvSpPr/>
          <p:nvPr/>
        </p:nvSpPr>
        <p:spPr>
          <a:xfrm rot="1689250">
            <a:off x="680673" y="5201833"/>
            <a:ext cx="1162802" cy="1151370"/>
          </a:xfrm>
          <a:prstGeom prst="mathMultiply">
            <a:avLst>
              <a:gd name="adj1" fmla="val 14790"/>
            </a:avLst>
          </a:prstGeom>
          <a:solidFill>
            <a:srgbClr val="0070C0"/>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0B0F0"/>
              </a:solidFill>
            </a:endParaRPr>
          </a:p>
        </p:txBody>
      </p:sp>
      <p:sp>
        <p:nvSpPr>
          <p:cNvPr id="19" name="Hộp Văn bản 18">
            <a:extLst>
              <a:ext uri="{FF2B5EF4-FFF2-40B4-BE49-F238E27FC236}">
                <a16:creationId xmlns:a16="http://schemas.microsoft.com/office/drawing/2014/main" id="{CA3DDBBF-6C33-46A8-B0AB-473D4A2FA33E}"/>
              </a:ext>
            </a:extLst>
          </p:cNvPr>
          <p:cNvSpPr txBox="1"/>
          <p:nvPr/>
        </p:nvSpPr>
        <p:spPr>
          <a:xfrm>
            <a:off x="4962525" y="5777518"/>
            <a:ext cx="2257425" cy="454755"/>
          </a:xfrm>
          <a:prstGeom prst="rect">
            <a:avLst/>
          </a:prstGeom>
          <a:noFill/>
          <a:ln>
            <a:noFill/>
          </a:ln>
        </p:spPr>
        <p:txBody>
          <a:bodyPr wrap="square" rtlCol="0">
            <a:spAutoFit/>
          </a:bodyPr>
          <a:lstStyle/>
          <a:p>
            <a:endParaRPr lang="vi-VN"/>
          </a:p>
        </p:txBody>
      </p:sp>
      <p:sp>
        <p:nvSpPr>
          <p:cNvPr id="20" name="Hình chữ nhật 19">
            <a:extLst>
              <a:ext uri="{FF2B5EF4-FFF2-40B4-BE49-F238E27FC236}">
                <a16:creationId xmlns:a16="http://schemas.microsoft.com/office/drawing/2014/main" id="{FEE85082-A791-42B7-A000-D411DBC50071}"/>
              </a:ext>
            </a:extLst>
          </p:cNvPr>
          <p:cNvSpPr/>
          <p:nvPr/>
        </p:nvSpPr>
        <p:spPr>
          <a:xfrm>
            <a:off x="4962525" y="5777518"/>
            <a:ext cx="2257425" cy="454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a:solidFill>
                  <a:sysClr val="windowText" lastClr="000000"/>
                </a:solidFill>
              </a:rPr>
              <a:t>Apr 2022</a:t>
            </a:r>
            <a:endParaRPr lang="vi-VN" spc="300">
              <a:solidFill>
                <a:sysClr val="windowText" lastClr="000000"/>
              </a:solidFill>
            </a:endParaRPr>
          </a:p>
        </p:txBody>
      </p:sp>
    </p:spTree>
    <p:extLst>
      <p:ext uri="{BB962C8B-B14F-4D97-AF65-F5344CB8AC3E}">
        <p14:creationId xmlns:p14="http://schemas.microsoft.com/office/powerpoint/2010/main" val="416737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C787D4B3-C4EE-423B-AB7E-6629013B5F3D}"/>
              </a:ext>
            </a:extLst>
          </p:cNvPr>
          <p:cNvSpPr txBox="1"/>
          <p:nvPr/>
        </p:nvSpPr>
        <p:spPr>
          <a:xfrm rot="18606853">
            <a:off x="3599928" y="1652054"/>
            <a:ext cx="3932487" cy="1446550"/>
          </a:xfrm>
          <a:prstGeom prst="rect">
            <a:avLst/>
          </a:prstGeom>
          <a:noFill/>
        </p:spPr>
        <p:txBody>
          <a:bodyPr wrap="none" rtlCol="0">
            <a:spAutoFit/>
          </a:bodyPr>
          <a:lstStyle/>
          <a:p>
            <a:r>
              <a:rPr lang="en-US" sz="8800" b="1">
                <a:solidFill>
                  <a:srgbClr val="0070C0"/>
                </a:solidFill>
              </a:rPr>
              <a:t>MYSQL</a:t>
            </a:r>
            <a:endParaRPr lang="vi-VN" sz="8800" b="1">
              <a:solidFill>
                <a:srgbClr val="0070C0"/>
              </a:solidFill>
            </a:endParaRPr>
          </a:p>
        </p:txBody>
      </p:sp>
      <p:sp>
        <p:nvSpPr>
          <p:cNvPr id="14" name="Hình tự do: Hình 13">
            <a:extLst>
              <a:ext uri="{FF2B5EF4-FFF2-40B4-BE49-F238E27FC236}">
                <a16:creationId xmlns:a16="http://schemas.microsoft.com/office/drawing/2014/main" id="{5E3F1767-275C-4631-A836-88E1DA63A77F}"/>
              </a:ext>
            </a:extLst>
          </p:cNvPr>
          <p:cNvSpPr/>
          <p:nvPr/>
        </p:nvSpPr>
        <p:spPr>
          <a:xfrm>
            <a:off x="2854754" y="0"/>
            <a:ext cx="9337246" cy="6858000"/>
          </a:xfrm>
          <a:custGeom>
            <a:avLst/>
            <a:gdLst>
              <a:gd name="connsiteX0" fmla="*/ 5861791 w 9337246"/>
              <a:gd name="connsiteY0" fmla="*/ 0 h 6858000"/>
              <a:gd name="connsiteX1" fmla="*/ 9337246 w 9337246"/>
              <a:gd name="connsiteY1" fmla="*/ 0 h 6858000"/>
              <a:gd name="connsiteX2" fmla="*/ 9337246 w 9337246"/>
              <a:gd name="connsiteY2" fmla="*/ 6858000 h 6858000"/>
              <a:gd name="connsiteX3" fmla="*/ 0 w 93372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37246" h="6858000">
                <a:moveTo>
                  <a:pt x="5861791" y="0"/>
                </a:moveTo>
                <a:lnTo>
                  <a:pt x="9337246" y="0"/>
                </a:lnTo>
                <a:lnTo>
                  <a:pt x="9337246" y="6858000"/>
                </a:lnTo>
                <a:lnTo>
                  <a:pt x="0" y="6858000"/>
                </a:ln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ộp Văn bản 14">
            <a:extLst>
              <a:ext uri="{FF2B5EF4-FFF2-40B4-BE49-F238E27FC236}">
                <a16:creationId xmlns:a16="http://schemas.microsoft.com/office/drawing/2014/main" id="{6DB84AEA-3BDF-4A49-A337-1461236F3171}"/>
              </a:ext>
            </a:extLst>
          </p:cNvPr>
          <p:cNvSpPr txBox="1"/>
          <p:nvPr/>
        </p:nvSpPr>
        <p:spPr>
          <a:xfrm rot="18606853">
            <a:off x="-929526" y="2403712"/>
            <a:ext cx="6958956" cy="1446550"/>
          </a:xfrm>
          <a:prstGeom prst="rect">
            <a:avLst/>
          </a:prstGeom>
          <a:noFill/>
        </p:spPr>
        <p:txBody>
          <a:bodyPr wrap="none" rtlCol="0">
            <a:spAutoFit/>
          </a:bodyPr>
          <a:lstStyle/>
          <a:p>
            <a:r>
              <a:rPr lang="en-US" sz="8800" b="1">
                <a:solidFill>
                  <a:srgbClr val="292B2A"/>
                </a:solidFill>
              </a:rPr>
              <a:t>ĐỊNH NGHĨA</a:t>
            </a:r>
            <a:endParaRPr lang="vi-VN" sz="8800" b="1">
              <a:solidFill>
                <a:srgbClr val="292B2A"/>
              </a:solidFill>
            </a:endParaRPr>
          </a:p>
        </p:txBody>
      </p:sp>
      <p:sp>
        <p:nvSpPr>
          <p:cNvPr id="16" name="Hình tự do: Hình 15">
            <a:extLst>
              <a:ext uri="{FF2B5EF4-FFF2-40B4-BE49-F238E27FC236}">
                <a16:creationId xmlns:a16="http://schemas.microsoft.com/office/drawing/2014/main" id="{EA22B630-F9FE-4429-A7B9-4E71D93DF492}"/>
              </a:ext>
            </a:extLst>
          </p:cNvPr>
          <p:cNvSpPr/>
          <p:nvPr/>
        </p:nvSpPr>
        <p:spPr>
          <a:xfrm flipH="1">
            <a:off x="0" y="0"/>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55371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0070C0"/>
          </a:solidFill>
        </p:spPr>
        <p:txBody>
          <a:bodyPr wrap="square" rtlCol="0">
            <a:spAutoFit/>
          </a:bodyPr>
          <a:lstStyle/>
          <a:p>
            <a:r>
              <a:rPr lang="en-US" sz="4800" b="1">
                <a:solidFill>
                  <a:srgbClr val="F6F8F7"/>
                </a:solidFill>
              </a:rPr>
              <a:t>MySQL</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790962" y="1070340"/>
            <a:ext cx="5943838" cy="4912948"/>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000"/>
              <a:t>Quản lý hệ thống cơ sở dữ liệu (CSDL)</a:t>
            </a:r>
          </a:p>
          <a:p>
            <a:pPr marL="800100" lvl="1" indent="-342900">
              <a:lnSpc>
                <a:spcPct val="200000"/>
              </a:lnSpc>
              <a:buFont typeface="Courier New" panose="02070309020205020404" pitchFamily="49" charset="0"/>
              <a:buChar char="o"/>
            </a:pPr>
            <a:r>
              <a:rPr lang="en-US" sz="2000"/>
              <a:t>Cơ sở dữ liệu:</a:t>
            </a:r>
          </a:p>
          <a:p>
            <a:pPr marL="1257300" lvl="2" indent="-342900">
              <a:lnSpc>
                <a:spcPct val="200000"/>
              </a:lnSpc>
              <a:buFont typeface="Arial" panose="020B0604020202020204" pitchFamily="34" charset="0"/>
              <a:buChar char="•"/>
            </a:pPr>
            <a:r>
              <a:rPr lang="en-US" sz="2000"/>
              <a:t>Lưu trữ thông tin</a:t>
            </a:r>
          </a:p>
          <a:p>
            <a:pPr marL="1257300" lvl="2" indent="-342900">
              <a:lnSpc>
                <a:spcPct val="200000"/>
              </a:lnSpc>
              <a:buFont typeface="Arial" panose="020B0604020202020204" pitchFamily="34" charset="0"/>
              <a:buChar char="•"/>
            </a:pPr>
            <a:r>
              <a:rPr lang="en-US" sz="2000"/>
              <a:t>Sắp xếp rõ rang</a:t>
            </a:r>
          </a:p>
          <a:p>
            <a:pPr marL="1257300" lvl="2" indent="-342900">
              <a:lnSpc>
                <a:spcPct val="200000"/>
              </a:lnSpc>
              <a:buFont typeface="Arial" panose="020B0604020202020204" pitchFamily="34" charset="0"/>
              <a:buChar char="•"/>
            </a:pPr>
            <a:r>
              <a:rPr lang="en-US" sz="2000"/>
              <a:t>Phân lớp ngăn nắp</a:t>
            </a:r>
          </a:p>
          <a:p>
            <a:pPr marL="342900" indent="-342900">
              <a:lnSpc>
                <a:spcPct val="200000"/>
              </a:lnSpc>
              <a:buFont typeface="Wingdings" panose="05000000000000000000" pitchFamily="2" charset="2"/>
              <a:buChar char="Ø"/>
            </a:pPr>
            <a:r>
              <a:rPr lang="en-US" sz="2000"/>
              <a:t>Truy cập dữ liệu một cách thuận lợi, nhanh chóng</a:t>
            </a:r>
          </a:p>
          <a:p>
            <a:pPr marL="342900" indent="-342900">
              <a:lnSpc>
                <a:spcPct val="200000"/>
              </a:lnSpc>
              <a:buFont typeface="Wingdings" panose="05000000000000000000" pitchFamily="2" charset="2"/>
              <a:buChar char="Ø"/>
            </a:pPr>
            <a:r>
              <a:rPr lang="en-US" sz="2000"/>
              <a:t>Hỗ trợ đa số các ngôn ngữ lập trình</a:t>
            </a:r>
          </a:p>
        </p:txBody>
      </p:sp>
      <p:sp>
        <p:nvSpPr>
          <p:cNvPr id="11" name="Hình chữ nhật 10">
            <a:extLst>
              <a:ext uri="{FF2B5EF4-FFF2-40B4-BE49-F238E27FC236}">
                <a16:creationId xmlns:a16="http://schemas.microsoft.com/office/drawing/2014/main" id="{BA74107F-2B9B-4AF8-914D-D50C69B772C8}"/>
              </a:ext>
            </a:extLst>
          </p:cNvPr>
          <p:cNvSpPr/>
          <p:nvPr/>
        </p:nvSpPr>
        <p:spPr>
          <a:xfrm>
            <a:off x="1085849" y="654843"/>
            <a:ext cx="3533775" cy="53006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A98C02A1-E97B-4A54-B78F-103A59E79FD2}"/>
              </a:ext>
            </a:extLst>
          </p:cNvPr>
          <p:cNvSpPr/>
          <p:nvPr/>
        </p:nvSpPr>
        <p:spPr>
          <a:xfrm>
            <a:off x="1475116" y="902494"/>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A8FD46AC-EF11-4235-8AE3-9B8247E24742}"/>
              </a:ext>
            </a:extLst>
          </p:cNvPr>
          <p:cNvSpPr/>
          <p:nvPr/>
        </p:nvSpPr>
        <p:spPr>
          <a:xfrm>
            <a:off x="5070835" y="2498604"/>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1600" spc="300">
                <a:solidFill>
                  <a:srgbClr val="F6F8F7"/>
                </a:solidFill>
              </a:rPr>
              <a:t>-MySQL-</a:t>
            </a:r>
            <a:endParaRPr lang="vi-VN" sz="1600" spc="300">
              <a:solidFill>
                <a:srgbClr val="F6F8F7"/>
              </a:solidFill>
            </a:endParaRPr>
          </a:p>
        </p:txBody>
      </p:sp>
    </p:spTree>
    <p:extLst>
      <p:ext uri="{BB962C8B-B14F-4D97-AF65-F5344CB8AC3E}">
        <p14:creationId xmlns:p14="http://schemas.microsoft.com/office/powerpoint/2010/main" val="284057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3A94D24A-042A-47F1-A3AA-C7EAAC835C61}"/>
              </a:ext>
            </a:extLst>
          </p:cNvPr>
          <p:cNvSpPr txBox="1"/>
          <p:nvPr/>
        </p:nvSpPr>
        <p:spPr>
          <a:xfrm>
            <a:off x="1158474" y="1238540"/>
            <a:ext cx="4124847" cy="1015663"/>
          </a:xfrm>
          <a:prstGeom prst="rect">
            <a:avLst/>
          </a:prstGeom>
          <a:noFill/>
        </p:spPr>
        <p:txBody>
          <a:bodyPr wrap="none" rtlCol="0">
            <a:spAutoFit/>
          </a:bodyPr>
          <a:lstStyle/>
          <a:p>
            <a:r>
              <a:rPr lang="en-US" sz="6000" b="1">
                <a:solidFill>
                  <a:srgbClr val="292B2A"/>
                </a:solidFill>
              </a:rPr>
              <a:t>Tổng quan</a:t>
            </a:r>
            <a:endParaRPr lang="vi-VN" sz="6000" b="1">
              <a:solidFill>
                <a:srgbClr val="292B2A"/>
              </a:solidFill>
            </a:endParaRPr>
          </a:p>
        </p:txBody>
      </p:sp>
      <p:sp>
        <p:nvSpPr>
          <p:cNvPr id="16" name="Hộp Văn bản 15">
            <a:extLst>
              <a:ext uri="{FF2B5EF4-FFF2-40B4-BE49-F238E27FC236}">
                <a16:creationId xmlns:a16="http://schemas.microsoft.com/office/drawing/2014/main" id="{51BF644D-EF31-4992-81D6-67CFB5E5143A}"/>
              </a:ext>
            </a:extLst>
          </p:cNvPr>
          <p:cNvSpPr txBox="1"/>
          <p:nvPr/>
        </p:nvSpPr>
        <p:spPr>
          <a:xfrm>
            <a:off x="6048169" y="4257374"/>
            <a:ext cx="5920210" cy="1938992"/>
          </a:xfrm>
          <a:prstGeom prst="rect">
            <a:avLst/>
          </a:prstGeom>
          <a:noFill/>
        </p:spPr>
        <p:txBody>
          <a:bodyPr wrap="none" rtlCol="0">
            <a:spAutoFit/>
          </a:bodyPr>
          <a:lstStyle/>
          <a:p>
            <a:pPr algn="r"/>
            <a:r>
              <a:rPr lang="en-US" sz="6000" b="1" spc="300">
                <a:solidFill>
                  <a:srgbClr val="292B2A"/>
                </a:solidFill>
              </a:rPr>
              <a:t>Hệ quản trị     </a:t>
            </a:r>
          </a:p>
          <a:p>
            <a:pPr algn="r"/>
            <a:r>
              <a:rPr lang="en-US" sz="6000" b="1" spc="300">
                <a:solidFill>
                  <a:srgbClr val="292B2A"/>
                </a:solidFill>
              </a:rPr>
              <a:t>   </a:t>
            </a:r>
            <a:r>
              <a:rPr lang="en-US" sz="6000" b="1" spc="300">
                <a:solidFill>
                  <a:srgbClr val="0070C0"/>
                </a:solidFill>
              </a:rPr>
              <a:t>MySQL</a:t>
            </a:r>
            <a:endParaRPr lang="vi-VN" sz="6000" b="1" spc="300">
              <a:solidFill>
                <a:srgbClr val="0070C0"/>
              </a:solidFill>
            </a:endParaRPr>
          </a:p>
        </p:txBody>
      </p:sp>
      <p:sp>
        <p:nvSpPr>
          <p:cNvPr id="23" name="Hình tự do: Hình 22">
            <a:extLst>
              <a:ext uri="{FF2B5EF4-FFF2-40B4-BE49-F238E27FC236}">
                <a16:creationId xmlns:a16="http://schemas.microsoft.com/office/drawing/2014/main" id="{E5CCC313-2AF5-4482-B8FF-8D9EF1DAE184}"/>
              </a:ext>
            </a:extLst>
          </p:cNvPr>
          <p:cNvSpPr/>
          <p:nvPr/>
        </p:nvSpPr>
        <p:spPr>
          <a:xfrm>
            <a:off x="10872446" y="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4" name="Hình tự do: Hình 23">
            <a:extLst>
              <a:ext uri="{FF2B5EF4-FFF2-40B4-BE49-F238E27FC236}">
                <a16:creationId xmlns:a16="http://schemas.microsoft.com/office/drawing/2014/main" id="{055CDEBC-10B9-4E12-BF5C-FB469EAB6623}"/>
              </a:ext>
            </a:extLst>
          </p:cNvPr>
          <p:cNvSpPr/>
          <p:nvPr/>
        </p:nvSpPr>
        <p:spPr>
          <a:xfrm rot="5400000" flipV="1">
            <a:off x="-19980" y="6227123"/>
            <a:ext cx="650857" cy="610897"/>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2052" name="Picture 4" descr="Mysql Images, Stock Photos &amp; Vectors | Shutterstock">
            <a:extLst>
              <a:ext uri="{FF2B5EF4-FFF2-40B4-BE49-F238E27FC236}">
                <a16:creationId xmlns:a16="http://schemas.microsoft.com/office/drawing/2014/main" id="{0D273D91-9A1A-4A8B-AFB8-677E0A276F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4" b="15143"/>
          <a:stretch/>
        </p:blipFill>
        <p:spPr bwMode="auto">
          <a:xfrm>
            <a:off x="1233835" y="3752212"/>
            <a:ext cx="4356493" cy="26383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Wallpapers - Top Free MySQL Backgrounds - WallpaperAccess">
            <a:extLst>
              <a:ext uri="{FF2B5EF4-FFF2-40B4-BE49-F238E27FC236}">
                <a16:creationId xmlns:a16="http://schemas.microsoft.com/office/drawing/2014/main" id="{D2030C65-3F79-40BB-8B73-D91C11042C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
          <a:stretch/>
        </p:blipFill>
        <p:spPr bwMode="auto">
          <a:xfrm>
            <a:off x="6230913" y="482604"/>
            <a:ext cx="4356493" cy="2638338"/>
          </a:xfrm>
          <a:prstGeom prst="rect">
            <a:avLst/>
          </a:prstGeom>
          <a:noFill/>
          <a:extLst>
            <a:ext uri="{909E8E84-426E-40DD-AFC4-6F175D3DCCD1}">
              <a14:hiddenFill xmlns:a14="http://schemas.microsoft.com/office/drawing/2010/main">
                <a:solidFill>
                  <a:srgbClr val="FFFFFF"/>
                </a:solidFill>
              </a14:hiddenFill>
            </a:ext>
          </a:extLst>
        </p:spPr>
      </p:pic>
      <p:sp>
        <p:nvSpPr>
          <p:cNvPr id="21" name="Dấu Nhân 20">
            <a:extLst>
              <a:ext uri="{FF2B5EF4-FFF2-40B4-BE49-F238E27FC236}">
                <a16:creationId xmlns:a16="http://schemas.microsoft.com/office/drawing/2014/main" id="{9F2A3334-84D2-4339-A654-9D7A555A73E5}"/>
              </a:ext>
            </a:extLst>
          </p:cNvPr>
          <p:cNvSpPr/>
          <p:nvPr/>
        </p:nvSpPr>
        <p:spPr>
          <a:xfrm rot="303633">
            <a:off x="5793562" y="1863868"/>
            <a:ext cx="1255116" cy="1242777"/>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Dấu Nhân 21">
            <a:extLst>
              <a:ext uri="{FF2B5EF4-FFF2-40B4-BE49-F238E27FC236}">
                <a16:creationId xmlns:a16="http://schemas.microsoft.com/office/drawing/2014/main" id="{82C0AC59-02C8-4E0C-A3F4-A21B10A7DEDA}"/>
              </a:ext>
            </a:extLst>
          </p:cNvPr>
          <p:cNvSpPr/>
          <p:nvPr/>
        </p:nvSpPr>
        <p:spPr>
          <a:xfrm rot="303633">
            <a:off x="4774470" y="1836252"/>
            <a:ext cx="2672929" cy="2646652"/>
          </a:xfrm>
          <a:prstGeom prst="mathMultiply">
            <a:avLst>
              <a:gd name="adj1" fmla="val 12874"/>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25" name="Dấu Nhân 24">
            <a:extLst>
              <a:ext uri="{FF2B5EF4-FFF2-40B4-BE49-F238E27FC236}">
                <a16:creationId xmlns:a16="http://schemas.microsoft.com/office/drawing/2014/main" id="{86871599-184E-4840-B78E-3D70F9623D3D}"/>
              </a:ext>
            </a:extLst>
          </p:cNvPr>
          <p:cNvSpPr/>
          <p:nvPr/>
        </p:nvSpPr>
        <p:spPr>
          <a:xfrm rot="303633">
            <a:off x="4423351" y="3131017"/>
            <a:ext cx="1395407" cy="1381689"/>
          </a:xfrm>
          <a:prstGeom prst="mathMultiply">
            <a:avLst>
              <a:gd name="adj1" fmla="val 17116"/>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Tree>
    <p:extLst>
      <p:ext uri="{BB962C8B-B14F-4D97-AF65-F5344CB8AC3E}">
        <p14:creationId xmlns:p14="http://schemas.microsoft.com/office/powerpoint/2010/main" val="269171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B4FC5A58-A416-4267-B340-59B65FC978B0}"/>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292B2A"/>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5BA2C7B6-5D47-4FD6-BF3F-FD915651DA4E}"/>
              </a:ext>
            </a:extLst>
          </p:cNvPr>
          <p:cNvSpPr/>
          <p:nvPr/>
        </p:nvSpPr>
        <p:spPr>
          <a:xfrm rot="303633">
            <a:off x="670573" y="603976"/>
            <a:ext cx="754937" cy="747515"/>
          </a:xfrm>
          <a:prstGeom prst="mathMultiply">
            <a:avLst>
              <a:gd name="adj1" fmla="val 16191"/>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FA61F5C2-2C0F-4A9D-B89A-0D50D05D74ED}"/>
              </a:ext>
            </a:extLst>
          </p:cNvPr>
          <p:cNvSpPr/>
          <p:nvPr/>
        </p:nvSpPr>
        <p:spPr>
          <a:xfrm>
            <a:off x="10922348" y="1"/>
            <a:ext cx="1269651" cy="1202789"/>
          </a:xfrm>
          <a:custGeom>
            <a:avLst/>
            <a:gdLst>
              <a:gd name="connsiteX0" fmla="*/ 457128 w 1269651"/>
              <a:gd name="connsiteY0" fmla="*/ 0 h 1202789"/>
              <a:gd name="connsiteX1" fmla="*/ 888131 w 1269651"/>
              <a:gd name="connsiteY1" fmla="*/ 0 h 1202789"/>
              <a:gd name="connsiteX2" fmla="*/ 994145 w 1269651"/>
              <a:gd name="connsiteY2" fmla="*/ 125351 h 1202789"/>
              <a:gd name="connsiteX3" fmla="*/ 1145364 w 1269651"/>
              <a:gd name="connsiteY3" fmla="*/ 0 h 1202789"/>
              <a:gd name="connsiteX4" fmla="*/ 1269651 w 1269651"/>
              <a:gd name="connsiteY4" fmla="*/ 0 h 1202789"/>
              <a:gd name="connsiteX5" fmla="*/ 1269651 w 1269651"/>
              <a:gd name="connsiteY5" fmla="*/ 324425 h 1202789"/>
              <a:gd name="connsiteX6" fmla="*/ 1206665 w 1269651"/>
              <a:gd name="connsiteY6" fmla="*/ 376636 h 1202789"/>
              <a:gd name="connsiteX7" fmla="*/ 1269651 w 1269651"/>
              <a:gd name="connsiteY7" fmla="*/ 451111 h 1202789"/>
              <a:gd name="connsiteX8" fmla="*/ 1269651 w 1269651"/>
              <a:gd name="connsiteY8" fmla="*/ 960726 h 1202789"/>
              <a:gd name="connsiteX9" fmla="*/ 953293 w 1269651"/>
              <a:gd name="connsiteY9" fmla="*/ 586664 h 1202789"/>
              <a:gd name="connsiteX10" fmla="*/ 210018 w 1269651"/>
              <a:gd name="connsiteY10" fmla="*/ 1202789 h 1202789"/>
              <a:gd name="connsiteX11" fmla="*/ 0 w 1269651"/>
              <a:gd name="connsiteY11" fmla="*/ 949428 h 1202789"/>
              <a:gd name="connsiteX12" fmla="*/ 740772 w 1269651"/>
              <a:gd name="connsiteY12" fmla="*/ 335380 h 12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9651" h="1202789">
                <a:moveTo>
                  <a:pt x="457128" y="0"/>
                </a:moveTo>
                <a:lnTo>
                  <a:pt x="888131" y="0"/>
                </a:lnTo>
                <a:lnTo>
                  <a:pt x="994145" y="125351"/>
                </a:lnTo>
                <a:lnTo>
                  <a:pt x="1145364" y="0"/>
                </a:lnTo>
                <a:lnTo>
                  <a:pt x="1269651" y="0"/>
                </a:lnTo>
                <a:lnTo>
                  <a:pt x="1269651" y="324425"/>
                </a:lnTo>
                <a:lnTo>
                  <a:pt x="1206665" y="376636"/>
                </a:lnTo>
                <a:lnTo>
                  <a:pt x="1269651" y="451111"/>
                </a:lnTo>
                <a:lnTo>
                  <a:pt x="1269651" y="960726"/>
                </a:lnTo>
                <a:lnTo>
                  <a:pt x="953293" y="586664"/>
                </a:lnTo>
                <a:lnTo>
                  <a:pt x="210018" y="1202789"/>
                </a:lnTo>
                <a:lnTo>
                  <a:pt x="0" y="949428"/>
                </a:lnTo>
                <a:lnTo>
                  <a:pt x="740772" y="335380"/>
                </a:lnTo>
                <a:close/>
              </a:path>
            </a:pathLst>
          </a:custGeom>
          <a:solidFill>
            <a:srgbClr val="F6F8F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9" name="Dấu Nhân 8">
            <a:extLst>
              <a:ext uri="{FF2B5EF4-FFF2-40B4-BE49-F238E27FC236}">
                <a16:creationId xmlns:a16="http://schemas.microsoft.com/office/drawing/2014/main" id="{AE618A89-128E-4488-A65F-6B2484665845}"/>
              </a:ext>
            </a:extLst>
          </p:cNvPr>
          <p:cNvSpPr/>
          <p:nvPr/>
        </p:nvSpPr>
        <p:spPr>
          <a:xfrm rot="303633">
            <a:off x="10622517" y="463807"/>
            <a:ext cx="754937" cy="747515"/>
          </a:xfrm>
          <a:prstGeom prst="mathMultiply">
            <a:avLst>
              <a:gd name="adj1" fmla="val 16191"/>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Dấu Nhân 9">
            <a:extLst>
              <a:ext uri="{FF2B5EF4-FFF2-40B4-BE49-F238E27FC236}">
                <a16:creationId xmlns:a16="http://schemas.microsoft.com/office/drawing/2014/main" id="{F5D4461D-32F0-416B-A302-A1C44CDBA80F}"/>
              </a:ext>
            </a:extLst>
          </p:cNvPr>
          <p:cNvSpPr/>
          <p:nvPr/>
        </p:nvSpPr>
        <p:spPr>
          <a:xfrm rot="303633">
            <a:off x="11016538" y="22383"/>
            <a:ext cx="396752" cy="392851"/>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ộp Văn bản 10">
            <a:extLst>
              <a:ext uri="{FF2B5EF4-FFF2-40B4-BE49-F238E27FC236}">
                <a16:creationId xmlns:a16="http://schemas.microsoft.com/office/drawing/2014/main" id="{0EE2F277-A9C0-404D-A764-E72AF77437E0}"/>
              </a:ext>
            </a:extLst>
          </p:cNvPr>
          <p:cNvSpPr txBox="1"/>
          <p:nvPr/>
        </p:nvSpPr>
        <p:spPr>
          <a:xfrm>
            <a:off x="3424445" y="739111"/>
            <a:ext cx="5343130" cy="523220"/>
          </a:xfrm>
          <a:prstGeom prst="rect">
            <a:avLst/>
          </a:prstGeom>
          <a:noFill/>
        </p:spPr>
        <p:txBody>
          <a:bodyPr wrap="none" rtlCol="0">
            <a:spAutoFit/>
          </a:bodyPr>
          <a:lstStyle/>
          <a:p>
            <a:pPr algn="ctr"/>
            <a:r>
              <a:rPr lang="en-US" sz="2800" b="1">
                <a:solidFill>
                  <a:srgbClr val="292B2A"/>
                </a:solidFill>
              </a:rPr>
              <a:t>TẠI SAO LẠI SỬ DỤNG </a:t>
            </a:r>
            <a:r>
              <a:rPr lang="en-US" sz="2800" b="1">
                <a:solidFill>
                  <a:srgbClr val="0070C0"/>
                </a:solidFill>
              </a:rPr>
              <a:t>MYSQL</a:t>
            </a:r>
            <a:r>
              <a:rPr lang="en-US" sz="2800" b="1">
                <a:solidFill>
                  <a:srgbClr val="292B2A"/>
                </a:solidFill>
              </a:rPr>
              <a:t>?</a:t>
            </a:r>
            <a:endParaRPr lang="vi-VN" sz="2800" b="1">
              <a:solidFill>
                <a:srgbClr val="292B2A"/>
              </a:solidFill>
            </a:endParaRPr>
          </a:p>
        </p:txBody>
      </p:sp>
      <p:sp>
        <p:nvSpPr>
          <p:cNvPr id="26" name="Hộp Văn bản 25">
            <a:extLst>
              <a:ext uri="{FF2B5EF4-FFF2-40B4-BE49-F238E27FC236}">
                <a16:creationId xmlns:a16="http://schemas.microsoft.com/office/drawing/2014/main" id="{DA9675BB-02F3-44EB-BCE0-6DFBBBD46F77}"/>
              </a:ext>
            </a:extLst>
          </p:cNvPr>
          <p:cNvSpPr txBox="1"/>
          <p:nvPr/>
        </p:nvSpPr>
        <p:spPr>
          <a:xfrm>
            <a:off x="787016" y="2967717"/>
            <a:ext cx="2543646" cy="861774"/>
          </a:xfrm>
          <a:prstGeom prst="rect">
            <a:avLst/>
          </a:prstGeom>
          <a:noFill/>
        </p:spPr>
        <p:txBody>
          <a:bodyPr wrap="square" rtlCol="0">
            <a:spAutoFit/>
          </a:bodyPr>
          <a:lstStyle/>
          <a:p>
            <a:pPr algn="ctr"/>
            <a:r>
              <a:rPr lang="en-US">
                <a:solidFill>
                  <a:srgbClr val="3FBEB7"/>
                </a:solidFill>
              </a:rPr>
              <a:t>1</a:t>
            </a:r>
          </a:p>
          <a:p>
            <a:pPr algn="ctr"/>
            <a:r>
              <a:rPr lang="en-US" sz="1600">
                <a:solidFill>
                  <a:srgbClr val="292B2A"/>
                </a:solidFill>
              </a:rPr>
              <a:t>Khả năng mở rộng và linh hoạt</a:t>
            </a:r>
            <a:endParaRPr lang="vi-VN" sz="1600">
              <a:solidFill>
                <a:srgbClr val="292B2A"/>
              </a:solidFill>
            </a:endParaRPr>
          </a:p>
        </p:txBody>
      </p:sp>
      <p:sp>
        <p:nvSpPr>
          <p:cNvPr id="27" name="Hộp Văn bản 26">
            <a:extLst>
              <a:ext uri="{FF2B5EF4-FFF2-40B4-BE49-F238E27FC236}">
                <a16:creationId xmlns:a16="http://schemas.microsoft.com/office/drawing/2014/main" id="{2E6C785F-E68C-4D78-A12A-12A8BE0518BD}"/>
              </a:ext>
            </a:extLst>
          </p:cNvPr>
          <p:cNvSpPr txBox="1"/>
          <p:nvPr/>
        </p:nvSpPr>
        <p:spPr>
          <a:xfrm>
            <a:off x="4627095" y="2967717"/>
            <a:ext cx="2937810" cy="615553"/>
          </a:xfrm>
          <a:prstGeom prst="rect">
            <a:avLst/>
          </a:prstGeom>
          <a:noFill/>
        </p:spPr>
        <p:txBody>
          <a:bodyPr wrap="square" rtlCol="0">
            <a:spAutoFit/>
          </a:bodyPr>
          <a:lstStyle/>
          <a:p>
            <a:pPr algn="ctr"/>
            <a:r>
              <a:rPr lang="en-US">
                <a:solidFill>
                  <a:srgbClr val="3FBEB7"/>
                </a:solidFill>
              </a:rPr>
              <a:t>2</a:t>
            </a:r>
          </a:p>
          <a:p>
            <a:pPr algn="ctr"/>
            <a:r>
              <a:rPr lang="en-US" sz="1600">
                <a:solidFill>
                  <a:srgbClr val="292B2A"/>
                </a:solidFill>
              </a:rPr>
              <a:t>Hiệu năng cao</a:t>
            </a:r>
            <a:endParaRPr lang="vi-VN" sz="1600">
              <a:solidFill>
                <a:srgbClr val="292B2A"/>
              </a:solidFill>
            </a:endParaRPr>
          </a:p>
        </p:txBody>
      </p:sp>
      <p:sp>
        <p:nvSpPr>
          <p:cNvPr id="28" name="Hộp Văn bản 27">
            <a:extLst>
              <a:ext uri="{FF2B5EF4-FFF2-40B4-BE49-F238E27FC236}">
                <a16:creationId xmlns:a16="http://schemas.microsoft.com/office/drawing/2014/main" id="{ADD99745-D4F7-4616-9113-4C23EB1F630C}"/>
              </a:ext>
            </a:extLst>
          </p:cNvPr>
          <p:cNvSpPr txBox="1"/>
          <p:nvPr/>
        </p:nvSpPr>
        <p:spPr>
          <a:xfrm>
            <a:off x="8598598" y="2967717"/>
            <a:ext cx="2712603" cy="615553"/>
          </a:xfrm>
          <a:prstGeom prst="rect">
            <a:avLst/>
          </a:prstGeom>
          <a:noFill/>
        </p:spPr>
        <p:txBody>
          <a:bodyPr wrap="square" rtlCol="0">
            <a:spAutoFit/>
          </a:bodyPr>
          <a:lstStyle/>
          <a:p>
            <a:pPr algn="ctr"/>
            <a:r>
              <a:rPr lang="en-US">
                <a:solidFill>
                  <a:srgbClr val="3FBEB7"/>
                </a:solidFill>
              </a:rPr>
              <a:t>3</a:t>
            </a:r>
          </a:p>
          <a:p>
            <a:pPr algn="ctr"/>
            <a:r>
              <a:rPr lang="en-US" sz="1600">
                <a:solidFill>
                  <a:srgbClr val="292B2A"/>
                </a:solidFill>
              </a:rPr>
              <a:t>Tính sẵn sàng cao</a:t>
            </a:r>
            <a:endParaRPr lang="vi-VN" sz="1600">
              <a:solidFill>
                <a:srgbClr val="292B2A"/>
              </a:solidFill>
            </a:endParaRPr>
          </a:p>
        </p:txBody>
      </p:sp>
      <p:sp>
        <p:nvSpPr>
          <p:cNvPr id="29" name="Hộp Văn bản 28">
            <a:extLst>
              <a:ext uri="{FF2B5EF4-FFF2-40B4-BE49-F238E27FC236}">
                <a16:creationId xmlns:a16="http://schemas.microsoft.com/office/drawing/2014/main" id="{3D1AB98F-91BD-4047-B16A-60F518063444}"/>
              </a:ext>
            </a:extLst>
          </p:cNvPr>
          <p:cNvSpPr txBox="1"/>
          <p:nvPr/>
        </p:nvSpPr>
        <p:spPr>
          <a:xfrm>
            <a:off x="1835724" y="5257115"/>
            <a:ext cx="2776066" cy="861774"/>
          </a:xfrm>
          <a:prstGeom prst="rect">
            <a:avLst/>
          </a:prstGeom>
          <a:noFill/>
        </p:spPr>
        <p:txBody>
          <a:bodyPr wrap="square" rtlCol="0">
            <a:spAutoFit/>
          </a:bodyPr>
          <a:lstStyle/>
          <a:p>
            <a:pPr algn="ctr"/>
            <a:r>
              <a:rPr lang="en-US">
                <a:solidFill>
                  <a:srgbClr val="3FBEB7"/>
                </a:solidFill>
              </a:rPr>
              <a:t>4</a:t>
            </a:r>
          </a:p>
          <a:p>
            <a:pPr algn="ctr"/>
            <a:r>
              <a:rPr lang="en-US" sz="1600">
                <a:solidFill>
                  <a:srgbClr val="292B2A"/>
                </a:solidFill>
              </a:rPr>
              <a:t>Hỗ trợ giao dịch mạnh mẽ</a:t>
            </a:r>
            <a:endParaRPr lang="vi-VN" sz="1600">
              <a:solidFill>
                <a:srgbClr val="292B2A"/>
              </a:solidFill>
            </a:endParaRPr>
          </a:p>
        </p:txBody>
      </p:sp>
      <p:sp>
        <p:nvSpPr>
          <p:cNvPr id="30" name="Hộp Văn bản 29">
            <a:extLst>
              <a:ext uri="{FF2B5EF4-FFF2-40B4-BE49-F238E27FC236}">
                <a16:creationId xmlns:a16="http://schemas.microsoft.com/office/drawing/2014/main" id="{330CB050-1CCD-4B91-A0B1-6F0F716ADCFC}"/>
              </a:ext>
            </a:extLst>
          </p:cNvPr>
          <p:cNvSpPr txBox="1"/>
          <p:nvPr/>
        </p:nvSpPr>
        <p:spPr>
          <a:xfrm>
            <a:off x="7129694" y="5257115"/>
            <a:ext cx="2937810" cy="861774"/>
          </a:xfrm>
          <a:prstGeom prst="rect">
            <a:avLst/>
          </a:prstGeom>
          <a:noFill/>
        </p:spPr>
        <p:txBody>
          <a:bodyPr wrap="square" rtlCol="0">
            <a:spAutoFit/>
          </a:bodyPr>
          <a:lstStyle/>
          <a:p>
            <a:pPr algn="ctr"/>
            <a:r>
              <a:rPr lang="en-US">
                <a:solidFill>
                  <a:srgbClr val="3FBEB7"/>
                </a:solidFill>
              </a:rPr>
              <a:t>5</a:t>
            </a:r>
          </a:p>
          <a:p>
            <a:pPr algn="ctr"/>
            <a:r>
              <a:rPr lang="en-US" sz="1600">
                <a:solidFill>
                  <a:srgbClr val="292B2A"/>
                </a:solidFill>
              </a:rPr>
              <a:t>Điểm mạnh của Web và Data Warehouse</a:t>
            </a:r>
            <a:endParaRPr lang="vi-VN" sz="1600">
              <a:solidFill>
                <a:srgbClr val="292B2A"/>
              </a:solidFill>
            </a:endParaRPr>
          </a:p>
        </p:txBody>
      </p:sp>
      <p:pic>
        <p:nvPicPr>
          <p:cNvPr id="3" name="Đồ họa 2" descr="Open folder with solid fill">
            <a:extLst>
              <a:ext uri="{FF2B5EF4-FFF2-40B4-BE49-F238E27FC236}">
                <a16:creationId xmlns:a16="http://schemas.microsoft.com/office/drawing/2014/main" id="{9BCBF11B-A0C4-4933-B6E0-AFC57C4FF7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639" y="1937330"/>
            <a:ext cx="914400" cy="914400"/>
          </a:xfrm>
          <a:prstGeom prst="rect">
            <a:avLst/>
          </a:prstGeom>
        </p:spPr>
      </p:pic>
      <p:pic>
        <p:nvPicPr>
          <p:cNvPr id="7" name="Đồ họa 6" descr="Muscular arm with solid fill">
            <a:extLst>
              <a:ext uri="{FF2B5EF4-FFF2-40B4-BE49-F238E27FC236}">
                <a16:creationId xmlns:a16="http://schemas.microsoft.com/office/drawing/2014/main" id="{4FEDBF36-DE97-441E-96D3-F2D27B0DE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935421"/>
            <a:ext cx="914400" cy="914400"/>
          </a:xfrm>
          <a:prstGeom prst="rect">
            <a:avLst/>
          </a:prstGeom>
        </p:spPr>
      </p:pic>
      <p:pic>
        <p:nvPicPr>
          <p:cNvPr id="14" name="Đồ họa 13" descr="Chevron arrows with solid fill">
            <a:extLst>
              <a:ext uri="{FF2B5EF4-FFF2-40B4-BE49-F238E27FC236}">
                <a16:creationId xmlns:a16="http://schemas.microsoft.com/office/drawing/2014/main" id="{BB70801D-2028-4338-9ACC-DE4B628AF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7699" y="1935421"/>
            <a:ext cx="914400" cy="914400"/>
          </a:xfrm>
          <a:prstGeom prst="rect">
            <a:avLst/>
          </a:prstGeom>
        </p:spPr>
      </p:pic>
      <p:pic>
        <p:nvPicPr>
          <p:cNvPr id="18" name="Đồ họa 17" descr="Transfer with solid fill">
            <a:extLst>
              <a:ext uri="{FF2B5EF4-FFF2-40B4-BE49-F238E27FC236}">
                <a16:creationId xmlns:a16="http://schemas.microsoft.com/office/drawing/2014/main" id="{2297C659-C808-4288-91FB-0A0A552CD1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6557" y="4224819"/>
            <a:ext cx="914400" cy="914400"/>
          </a:xfrm>
          <a:prstGeom prst="rect">
            <a:avLst/>
          </a:prstGeom>
        </p:spPr>
      </p:pic>
      <p:pic>
        <p:nvPicPr>
          <p:cNvPr id="22" name="Đồ họa 21" descr="Cloud with solid fill">
            <a:extLst>
              <a:ext uri="{FF2B5EF4-FFF2-40B4-BE49-F238E27FC236}">
                <a16:creationId xmlns:a16="http://schemas.microsoft.com/office/drawing/2014/main" id="{2477718D-A9C9-424F-8937-1D16E732D8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1398" y="4224819"/>
            <a:ext cx="914400" cy="914400"/>
          </a:xfrm>
          <a:prstGeom prst="rect">
            <a:avLst/>
          </a:prstGeom>
        </p:spPr>
      </p:pic>
      <p:sp>
        <p:nvSpPr>
          <p:cNvPr id="59" name="Hộp Văn bản 58">
            <a:extLst>
              <a:ext uri="{FF2B5EF4-FFF2-40B4-BE49-F238E27FC236}">
                <a16:creationId xmlns:a16="http://schemas.microsoft.com/office/drawing/2014/main" id="{4829865A-32C2-4727-8425-44BF81E34C90}"/>
              </a:ext>
            </a:extLst>
          </p:cNvPr>
          <p:cNvSpPr txBox="1"/>
          <p:nvPr/>
        </p:nvSpPr>
        <p:spPr>
          <a:xfrm>
            <a:off x="787016" y="2967717"/>
            <a:ext cx="2543646" cy="861774"/>
          </a:xfrm>
          <a:prstGeom prst="rect">
            <a:avLst/>
          </a:prstGeom>
          <a:noFill/>
        </p:spPr>
        <p:txBody>
          <a:bodyPr wrap="square" rtlCol="0">
            <a:spAutoFit/>
          </a:bodyPr>
          <a:lstStyle/>
          <a:p>
            <a:pPr algn="ctr"/>
            <a:r>
              <a:rPr lang="en-US">
                <a:solidFill>
                  <a:srgbClr val="3FBEB7"/>
                </a:solidFill>
              </a:rPr>
              <a:t>6</a:t>
            </a:r>
          </a:p>
          <a:p>
            <a:pPr algn="ctr"/>
            <a:r>
              <a:rPr lang="en-US" sz="1600">
                <a:solidFill>
                  <a:srgbClr val="292B2A"/>
                </a:solidFill>
              </a:rPr>
              <a:t>Bảo vệ dữ liệu mạnh mẽ</a:t>
            </a:r>
            <a:endParaRPr lang="vi-VN" sz="1600">
              <a:solidFill>
                <a:srgbClr val="292B2A"/>
              </a:solidFill>
            </a:endParaRPr>
          </a:p>
        </p:txBody>
      </p:sp>
      <p:sp>
        <p:nvSpPr>
          <p:cNvPr id="60" name="Hộp Văn bản 59">
            <a:extLst>
              <a:ext uri="{FF2B5EF4-FFF2-40B4-BE49-F238E27FC236}">
                <a16:creationId xmlns:a16="http://schemas.microsoft.com/office/drawing/2014/main" id="{EE19F51F-16EE-4893-82FC-B9D7F8C61C9A}"/>
              </a:ext>
            </a:extLst>
          </p:cNvPr>
          <p:cNvSpPr txBox="1"/>
          <p:nvPr/>
        </p:nvSpPr>
        <p:spPr>
          <a:xfrm>
            <a:off x="4627095" y="2967717"/>
            <a:ext cx="2937810" cy="861774"/>
          </a:xfrm>
          <a:prstGeom prst="rect">
            <a:avLst/>
          </a:prstGeom>
          <a:noFill/>
        </p:spPr>
        <p:txBody>
          <a:bodyPr wrap="square" rtlCol="0">
            <a:spAutoFit/>
          </a:bodyPr>
          <a:lstStyle/>
          <a:p>
            <a:pPr algn="ctr"/>
            <a:r>
              <a:rPr lang="en-US">
                <a:solidFill>
                  <a:srgbClr val="3FBEB7"/>
                </a:solidFill>
              </a:rPr>
              <a:t>7</a:t>
            </a:r>
          </a:p>
          <a:p>
            <a:pPr algn="ctr"/>
            <a:r>
              <a:rPr lang="en-US" sz="1600">
                <a:solidFill>
                  <a:srgbClr val="292B2A"/>
                </a:solidFill>
              </a:rPr>
              <a:t>Phát triển ứng dụng toàn diện</a:t>
            </a:r>
            <a:endParaRPr lang="vi-VN" sz="1600">
              <a:solidFill>
                <a:srgbClr val="292B2A"/>
              </a:solidFill>
            </a:endParaRPr>
          </a:p>
        </p:txBody>
      </p:sp>
      <p:sp>
        <p:nvSpPr>
          <p:cNvPr id="61" name="Hộp Văn bản 60">
            <a:extLst>
              <a:ext uri="{FF2B5EF4-FFF2-40B4-BE49-F238E27FC236}">
                <a16:creationId xmlns:a16="http://schemas.microsoft.com/office/drawing/2014/main" id="{FA6E3545-5BDF-48CB-92A3-9DA3BC3AA709}"/>
              </a:ext>
            </a:extLst>
          </p:cNvPr>
          <p:cNvSpPr txBox="1"/>
          <p:nvPr/>
        </p:nvSpPr>
        <p:spPr>
          <a:xfrm>
            <a:off x="8598598" y="2967717"/>
            <a:ext cx="2712603" cy="615553"/>
          </a:xfrm>
          <a:prstGeom prst="rect">
            <a:avLst/>
          </a:prstGeom>
          <a:noFill/>
        </p:spPr>
        <p:txBody>
          <a:bodyPr wrap="square" rtlCol="0">
            <a:spAutoFit/>
          </a:bodyPr>
          <a:lstStyle/>
          <a:p>
            <a:pPr algn="ctr"/>
            <a:r>
              <a:rPr lang="en-US">
                <a:solidFill>
                  <a:srgbClr val="3FBEB7"/>
                </a:solidFill>
              </a:rPr>
              <a:t>8</a:t>
            </a:r>
          </a:p>
          <a:p>
            <a:pPr algn="ctr"/>
            <a:r>
              <a:rPr lang="en-US" sz="1600">
                <a:solidFill>
                  <a:srgbClr val="292B2A"/>
                </a:solidFill>
              </a:rPr>
              <a:t>Quản lý dễ dàng</a:t>
            </a:r>
            <a:endParaRPr lang="vi-VN" sz="1600">
              <a:solidFill>
                <a:srgbClr val="292B2A"/>
              </a:solidFill>
            </a:endParaRPr>
          </a:p>
        </p:txBody>
      </p:sp>
      <p:sp>
        <p:nvSpPr>
          <p:cNvPr id="62" name="Hộp Văn bản 61">
            <a:extLst>
              <a:ext uri="{FF2B5EF4-FFF2-40B4-BE49-F238E27FC236}">
                <a16:creationId xmlns:a16="http://schemas.microsoft.com/office/drawing/2014/main" id="{C1C95990-92A7-4AAC-83BD-95D8A3642AD9}"/>
              </a:ext>
            </a:extLst>
          </p:cNvPr>
          <p:cNvSpPr txBox="1"/>
          <p:nvPr/>
        </p:nvSpPr>
        <p:spPr>
          <a:xfrm>
            <a:off x="1835724" y="5257115"/>
            <a:ext cx="2776066" cy="861774"/>
          </a:xfrm>
          <a:prstGeom prst="rect">
            <a:avLst/>
          </a:prstGeom>
          <a:noFill/>
        </p:spPr>
        <p:txBody>
          <a:bodyPr wrap="square" rtlCol="0">
            <a:spAutoFit/>
          </a:bodyPr>
          <a:lstStyle/>
          <a:p>
            <a:pPr algn="ctr"/>
            <a:r>
              <a:rPr lang="en-US">
                <a:solidFill>
                  <a:srgbClr val="3FBEB7"/>
                </a:solidFill>
              </a:rPr>
              <a:t>9</a:t>
            </a:r>
          </a:p>
          <a:p>
            <a:pPr algn="ctr"/>
            <a:r>
              <a:rPr lang="en-US" sz="1600">
                <a:solidFill>
                  <a:srgbClr val="292B2A"/>
                </a:solidFill>
              </a:rPr>
              <a:t>Mã nguồn mở tự do và hỗ trợ 24/7</a:t>
            </a:r>
            <a:endParaRPr lang="vi-VN" sz="1600">
              <a:solidFill>
                <a:srgbClr val="292B2A"/>
              </a:solidFill>
            </a:endParaRPr>
          </a:p>
        </p:txBody>
      </p:sp>
      <p:sp>
        <p:nvSpPr>
          <p:cNvPr id="63" name="Hộp Văn bản 62">
            <a:extLst>
              <a:ext uri="{FF2B5EF4-FFF2-40B4-BE49-F238E27FC236}">
                <a16:creationId xmlns:a16="http://schemas.microsoft.com/office/drawing/2014/main" id="{51129EE0-3BB5-4B1B-B540-6903331EA4AE}"/>
              </a:ext>
            </a:extLst>
          </p:cNvPr>
          <p:cNvSpPr txBox="1"/>
          <p:nvPr/>
        </p:nvSpPr>
        <p:spPr>
          <a:xfrm>
            <a:off x="7129694" y="5257115"/>
            <a:ext cx="2937810" cy="615553"/>
          </a:xfrm>
          <a:prstGeom prst="rect">
            <a:avLst/>
          </a:prstGeom>
          <a:noFill/>
        </p:spPr>
        <p:txBody>
          <a:bodyPr wrap="square" rtlCol="0">
            <a:spAutoFit/>
          </a:bodyPr>
          <a:lstStyle/>
          <a:p>
            <a:pPr algn="ctr"/>
            <a:r>
              <a:rPr lang="en-US">
                <a:solidFill>
                  <a:srgbClr val="3FBEB7"/>
                </a:solidFill>
              </a:rPr>
              <a:t>10</a:t>
            </a:r>
          </a:p>
          <a:p>
            <a:pPr algn="ctr"/>
            <a:r>
              <a:rPr lang="en-US" sz="1600">
                <a:solidFill>
                  <a:srgbClr val="292B2A"/>
                </a:solidFill>
              </a:rPr>
              <a:t>Chi phí sở hữu thấp</a:t>
            </a:r>
            <a:endParaRPr lang="vi-VN" sz="1600">
              <a:solidFill>
                <a:srgbClr val="292B2A"/>
              </a:solidFill>
            </a:endParaRPr>
          </a:p>
        </p:txBody>
      </p:sp>
      <p:pic>
        <p:nvPicPr>
          <p:cNvPr id="64" name="Đồ họa 63" descr="Shield Tick with solid fill">
            <a:extLst>
              <a:ext uri="{FF2B5EF4-FFF2-40B4-BE49-F238E27FC236}">
                <a16:creationId xmlns:a16="http://schemas.microsoft.com/office/drawing/2014/main" id="{5647E10D-E863-44F0-A84E-DE9D43A22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01639" y="1935421"/>
            <a:ext cx="914400" cy="914400"/>
          </a:xfrm>
          <a:prstGeom prst="rect">
            <a:avLst/>
          </a:prstGeom>
        </p:spPr>
      </p:pic>
      <p:pic>
        <p:nvPicPr>
          <p:cNvPr id="65" name="Đồ họa 64" descr="Completed with solid fill">
            <a:extLst>
              <a:ext uri="{FF2B5EF4-FFF2-40B4-BE49-F238E27FC236}">
                <a16:creationId xmlns:a16="http://schemas.microsoft.com/office/drawing/2014/main" id="{DD24E4BE-E54A-4913-A4D5-18C43F266F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1935421"/>
            <a:ext cx="914400" cy="914400"/>
          </a:xfrm>
          <a:prstGeom prst="rect">
            <a:avLst/>
          </a:prstGeom>
        </p:spPr>
      </p:pic>
      <p:pic>
        <p:nvPicPr>
          <p:cNvPr id="66" name="Đồ họa 65" descr="Remote control with solid fill">
            <a:extLst>
              <a:ext uri="{FF2B5EF4-FFF2-40B4-BE49-F238E27FC236}">
                <a16:creationId xmlns:a16="http://schemas.microsoft.com/office/drawing/2014/main" id="{D2EF2226-00BA-49E1-94D6-DC19F0690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97699" y="1888123"/>
            <a:ext cx="914400" cy="914400"/>
          </a:xfrm>
          <a:prstGeom prst="rect">
            <a:avLst/>
          </a:prstGeom>
        </p:spPr>
      </p:pic>
      <p:pic>
        <p:nvPicPr>
          <p:cNvPr id="67" name="Đồ họa 66" descr="Open hand with solid fill">
            <a:extLst>
              <a:ext uri="{FF2B5EF4-FFF2-40B4-BE49-F238E27FC236}">
                <a16:creationId xmlns:a16="http://schemas.microsoft.com/office/drawing/2014/main" id="{48B188AF-9755-463A-A9A5-C565210092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66557" y="4342715"/>
            <a:ext cx="914400" cy="914400"/>
          </a:xfrm>
          <a:prstGeom prst="rect">
            <a:avLst/>
          </a:prstGeom>
        </p:spPr>
      </p:pic>
      <p:pic>
        <p:nvPicPr>
          <p:cNvPr id="68" name="Đồ họa 67" descr="Piggy Bank with solid fill">
            <a:extLst>
              <a:ext uri="{FF2B5EF4-FFF2-40B4-BE49-F238E27FC236}">
                <a16:creationId xmlns:a16="http://schemas.microsoft.com/office/drawing/2014/main" id="{CDFC064F-5C93-4BD8-A47A-9CFD8229859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1398" y="4342715"/>
            <a:ext cx="914400" cy="914400"/>
          </a:xfrm>
          <a:prstGeom prst="rect">
            <a:avLst/>
          </a:prstGeom>
        </p:spPr>
      </p:pic>
    </p:spTree>
    <p:extLst>
      <p:ext uri="{BB962C8B-B14F-4D97-AF65-F5344CB8AC3E}">
        <p14:creationId xmlns:p14="http://schemas.microsoft.com/office/powerpoint/2010/main" val="64125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10" presetClass="entr" presetSubtype="0" fill="hold"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500"/>
                                        <p:tgtEl>
                                          <p:spTgt spid="64"/>
                                        </p:tgtEl>
                                      </p:cBhvr>
                                    </p:animEffect>
                                  </p:childTnLst>
                                </p:cTn>
                              </p:par>
                              <p:par>
                                <p:cTn id="87" presetID="10"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par>
                                <p:cTn id="90" presetID="10" presetClass="entr" presetSubtype="0" fill="hold"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P spid="29" grpId="0"/>
      <p:bldP spid="29" grpId="1"/>
      <p:bldP spid="30" grpId="0"/>
      <p:bldP spid="30" grpId="1"/>
      <p:bldP spid="59"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CHI TIẾT HOẠT ĐỘNG CHU KÌ</a:t>
            </a:r>
          </a:p>
          <a:p>
            <a:pPr algn="ctr">
              <a:lnSpc>
                <a:spcPct val="150000"/>
              </a:lnSpc>
            </a:pPr>
            <a:r>
              <a:rPr lang="en-US" sz="3000">
                <a:solidFill>
                  <a:srgbClr val="292B2A"/>
                </a:solidFill>
              </a:rPr>
              <a:t>CỦA MỘT SQL</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292B2A"/>
            </a:solid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292B2A"/>
          </a:solidFill>
          <a:ln>
            <a:no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spc="600">
                <a:solidFill>
                  <a:srgbClr val="F6F8F7"/>
                </a:solidFill>
              </a:rPr>
              <a:t>&lt;/&gt;</a:t>
            </a:r>
            <a:endParaRPr lang="vi-VN" sz="2800" spc="600">
              <a:solidFill>
                <a:srgbClr val="F6F8F7"/>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292B2A"/>
          </a:solidFill>
          <a:ln w="76200">
            <a:noFill/>
          </a:ln>
          <a:effectLst>
            <a:outerShdw blurRad="25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1011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23093113-333D-42F0-BCE3-1A50DE1B6BA0}"/>
              </a:ext>
            </a:extLst>
          </p:cNvPr>
          <p:cNvSpPr/>
          <p:nvPr/>
        </p:nvSpPr>
        <p:spPr>
          <a:xfrm>
            <a:off x="0" y="0"/>
            <a:ext cx="4480560" cy="6858000"/>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CÁC </a:t>
            </a:r>
            <a:r>
              <a:rPr lang="en-US" sz="4400" b="1">
                <a:solidFill>
                  <a:srgbClr val="00B0F0"/>
                </a:solidFill>
              </a:rPr>
              <a:t>BƯỚC</a:t>
            </a:r>
          </a:p>
          <a:p>
            <a:pPr algn="r"/>
            <a:r>
              <a:rPr lang="en-US" sz="4400" b="1"/>
              <a:t>THỰC HIỆN</a:t>
            </a:r>
            <a:endParaRPr lang="vi-VN" sz="4400" b="1"/>
          </a:p>
        </p:txBody>
      </p:sp>
      <p:sp>
        <p:nvSpPr>
          <p:cNvPr id="3" name="Hình tự do: Hình 2">
            <a:extLst>
              <a:ext uri="{FF2B5EF4-FFF2-40B4-BE49-F238E27FC236}">
                <a16:creationId xmlns:a16="http://schemas.microsoft.com/office/drawing/2014/main" id="{335CD769-0A82-42B1-BEDE-CB6DCA069199}"/>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F6F8F7"/>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7AC0BC70-400A-40D6-BBDA-12AF0DAFA81F}"/>
              </a:ext>
            </a:extLst>
          </p:cNvPr>
          <p:cNvSpPr/>
          <p:nvPr/>
        </p:nvSpPr>
        <p:spPr>
          <a:xfrm rot="303633">
            <a:off x="409411" y="946539"/>
            <a:ext cx="1073922" cy="1063364"/>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ấu Nhân 5">
            <a:extLst>
              <a:ext uri="{FF2B5EF4-FFF2-40B4-BE49-F238E27FC236}">
                <a16:creationId xmlns:a16="http://schemas.microsoft.com/office/drawing/2014/main" id="{BDBE05AB-4FD0-447B-8DF5-D4F067906081}"/>
              </a:ext>
            </a:extLst>
          </p:cNvPr>
          <p:cNvSpPr/>
          <p:nvPr/>
        </p:nvSpPr>
        <p:spPr>
          <a:xfrm rot="303633">
            <a:off x="772084" y="-194457"/>
            <a:ext cx="1302973" cy="1290163"/>
          </a:xfrm>
          <a:prstGeom prst="mathMultiply">
            <a:avLst>
              <a:gd name="adj1" fmla="val 7652"/>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822118D6-48BF-4405-B502-7A98F48FF279}"/>
              </a:ext>
            </a:extLst>
          </p:cNvPr>
          <p:cNvSpPr/>
          <p:nvPr/>
        </p:nvSpPr>
        <p:spPr>
          <a:xfrm rot="303633">
            <a:off x="532566" y="365353"/>
            <a:ext cx="754937" cy="747515"/>
          </a:xfrm>
          <a:prstGeom prst="mathMultiply">
            <a:avLst>
              <a:gd name="adj1" fmla="val 16191"/>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2A27016F-1793-487D-A990-B8BD8049CDAA}"/>
              </a:ext>
            </a:extLst>
          </p:cNvPr>
          <p:cNvSpPr/>
          <p:nvPr/>
        </p:nvSpPr>
        <p:spPr>
          <a:xfrm>
            <a:off x="5181600" y="901246"/>
            <a:ext cx="914400" cy="914400"/>
          </a:xfrm>
          <a:prstGeom prst="ellipse">
            <a:avLst/>
          </a:prstGeom>
          <a:blipFill>
            <a:blip r:embed="rId2"/>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704B66AB-FF70-43FB-872D-20043CB12B03}"/>
              </a:ext>
            </a:extLst>
          </p:cNvPr>
          <p:cNvSpPr/>
          <p:nvPr/>
        </p:nvSpPr>
        <p:spPr>
          <a:xfrm>
            <a:off x="5181600" y="2726272"/>
            <a:ext cx="914400" cy="914400"/>
          </a:xfrm>
          <a:prstGeom prst="ellipse">
            <a:avLst/>
          </a:prstGeom>
          <a:blipFill>
            <a:blip r:embed="rId3"/>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16435E9-5C1C-48DA-8462-48F73DAF0C2F}"/>
              </a:ext>
            </a:extLst>
          </p:cNvPr>
          <p:cNvSpPr/>
          <p:nvPr/>
        </p:nvSpPr>
        <p:spPr>
          <a:xfrm>
            <a:off x="5181600" y="4501360"/>
            <a:ext cx="914400" cy="914400"/>
          </a:xfrm>
          <a:prstGeom prst="ellipse">
            <a:avLst/>
          </a:prstGeom>
          <a:blipFill>
            <a:blip r:embed="rId4"/>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50C2B01F-BA4A-4ADB-BE11-CE28473658C4}"/>
              </a:ext>
            </a:extLst>
          </p:cNvPr>
          <p:cNvSpPr txBox="1"/>
          <p:nvPr/>
        </p:nvSpPr>
        <p:spPr>
          <a:xfrm>
            <a:off x="6492240" y="4680868"/>
            <a:ext cx="2664512" cy="523220"/>
          </a:xfrm>
          <a:prstGeom prst="rect">
            <a:avLst/>
          </a:prstGeom>
          <a:noFill/>
        </p:spPr>
        <p:txBody>
          <a:bodyPr wrap="none" rtlCol="0">
            <a:spAutoFit/>
          </a:bodyPr>
          <a:lstStyle/>
          <a:p>
            <a:r>
              <a:rPr lang="en-US" sz="2800"/>
              <a:t>Trả về kết quả</a:t>
            </a:r>
            <a:endParaRPr lang="vi-VN" sz="2800"/>
          </a:p>
        </p:txBody>
      </p:sp>
      <p:sp>
        <p:nvSpPr>
          <p:cNvPr id="14" name="Hộp Văn bản 13">
            <a:extLst>
              <a:ext uri="{FF2B5EF4-FFF2-40B4-BE49-F238E27FC236}">
                <a16:creationId xmlns:a16="http://schemas.microsoft.com/office/drawing/2014/main" id="{5DCFD3E0-1A08-4414-BA06-AECEF79889E7}"/>
              </a:ext>
            </a:extLst>
          </p:cNvPr>
          <p:cNvSpPr txBox="1"/>
          <p:nvPr/>
        </p:nvSpPr>
        <p:spPr>
          <a:xfrm>
            <a:off x="7824496" y="526756"/>
            <a:ext cx="902811" cy="1631216"/>
          </a:xfrm>
          <a:prstGeom prst="rect">
            <a:avLst/>
          </a:prstGeom>
          <a:noFill/>
        </p:spPr>
        <p:txBody>
          <a:bodyPr wrap="none" rtlCol="0">
            <a:spAutoFit/>
          </a:bodyPr>
          <a:lstStyle/>
          <a:p>
            <a:r>
              <a:rPr lang="en-US" sz="10000" b="1">
                <a:solidFill>
                  <a:srgbClr val="292B2A">
                    <a:alpha val="25000"/>
                  </a:srgbClr>
                </a:solidFill>
              </a:rPr>
              <a:t>1</a:t>
            </a:r>
            <a:endParaRPr lang="vi-VN" sz="10000" b="1">
              <a:solidFill>
                <a:srgbClr val="292B2A">
                  <a:alpha val="25000"/>
                </a:srgbClr>
              </a:solidFill>
            </a:endParaRPr>
          </a:p>
        </p:txBody>
      </p:sp>
      <p:sp>
        <p:nvSpPr>
          <p:cNvPr id="15" name="Hộp Văn bản 14">
            <a:extLst>
              <a:ext uri="{FF2B5EF4-FFF2-40B4-BE49-F238E27FC236}">
                <a16:creationId xmlns:a16="http://schemas.microsoft.com/office/drawing/2014/main" id="{B712FF69-FE74-4CD0-B0DE-20D0587C3883}"/>
              </a:ext>
            </a:extLst>
          </p:cNvPr>
          <p:cNvSpPr txBox="1"/>
          <p:nvPr/>
        </p:nvSpPr>
        <p:spPr>
          <a:xfrm>
            <a:off x="7829165" y="2367864"/>
            <a:ext cx="902811" cy="1631216"/>
          </a:xfrm>
          <a:prstGeom prst="rect">
            <a:avLst/>
          </a:prstGeom>
          <a:noFill/>
        </p:spPr>
        <p:txBody>
          <a:bodyPr wrap="none" rtlCol="0">
            <a:spAutoFit/>
          </a:bodyPr>
          <a:lstStyle/>
          <a:p>
            <a:r>
              <a:rPr lang="en-US" sz="10000" b="1">
                <a:solidFill>
                  <a:srgbClr val="292B2A">
                    <a:alpha val="25000"/>
                  </a:srgbClr>
                </a:solidFill>
              </a:rPr>
              <a:t>2</a:t>
            </a:r>
            <a:endParaRPr lang="vi-VN" sz="10000" b="1">
              <a:solidFill>
                <a:srgbClr val="292B2A">
                  <a:alpha val="25000"/>
                </a:srgbClr>
              </a:solidFill>
            </a:endParaRPr>
          </a:p>
        </p:txBody>
      </p:sp>
      <p:sp>
        <p:nvSpPr>
          <p:cNvPr id="17" name="Hộp Văn bản 16">
            <a:extLst>
              <a:ext uri="{FF2B5EF4-FFF2-40B4-BE49-F238E27FC236}">
                <a16:creationId xmlns:a16="http://schemas.microsoft.com/office/drawing/2014/main" id="{B9002EC8-17F0-452E-BCDE-4B2A25C99DE5}"/>
              </a:ext>
            </a:extLst>
          </p:cNvPr>
          <p:cNvSpPr txBox="1"/>
          <p:nvPr/>
        </p:nvSpPr>
        <p:spPr>
          <a:xfrm>
            <a:off x="6492240" y="1080754"/>
            <a:ext cx="4054315" cy="523220"/>
          </a:xfrm>
          <a:prstGeom prst="rect">
            <a:avLst/>
          </a:prstGeom>
          <a:noFill/>
        </p:spPr>
        <p:txBody>
          <a:bodyPr wrap="none" rtlCol="0">
            <a:spAutoFit/>
          </a:bodyPr>
          <a:lstStyle/>
          <a:p>
            <a:r>
              <a:rPr lang="en-US" sz="2800"/>
              <a:t>Viết một câu lệnh SQL</a:t>
            </a:r>
            <a:endParaRPr lang="vi-VN" sz="2800"/>
          </a:p>
        </p:txBody>
      </p:sp>
      <p:sp>
        <p:nvSpPr>
          <p:cNvPr id="18" name="Hộp Văn bản 17">
            <a:extLst>
              <a:ext uri="{FF2B5EF4-FFF2-40B4-BE49-F238E27FC236}">
                <a16:creationId xmlns:a16="http://schemas.microsoft.com/office/drawing/2014/main" id="{1C965763-F408-4D83-A24F-F5E521B181E5}"/>
              </a:ext>
            </a:extLst>
          </p:cNvPr>
          <p:cNvSpPr txBox="1"/>
          <p:nvPr/>
        </p:nvSpPr>
        <p:spPr>
          <a:xfrm>
            <a:off x="6492240" y="2905780"/>
            <a:ext cx="4342856" cy="523220"/>
          </a:xfrm>
          <a:prstGeom prst="rect">
            <a:avLst/>
          </a:prstGeom>
          <a:noFill/>
        </p:spPr>
        <p:txBody>
          <a:bodyPr wrap="none" rtlCol="0">
            <a:spAutoFit/>
          </a:bodyPr>
          <a:lstStyle/>
          <a:p>
            <a:r>
              <a:rPr lang="en-US" sz="2800"/>
              <a:t>Câu lệnh gửi lên RDBMS</a:t>
            </a:r>
            <a:endParaRPr lang="vi-VN" sz="2800"/>
          </a:p>
        </p:txBody>
      </p:sp>
      <p:sp>
        <p:nvSpPr>
          <p:cNvPr id="19" name="Hộp Văn bản 18">
            <a:extLst>
              <a:ext uri="{FF2B5EF4-FFF2-40B4-BE49-F238E27FC236}">
                <a16:creationId xmlns:a16="http://schemas.microsoft.com/office/drawing/2014/main" id="{361E33F8-C9C4-4404-A79E-77AC9EBF9153}"/>
              </a:ext>
            </a:extLst>
          </p:cNvPr>
          <p:cNvSpPr txBox="1"/>
          <p:nvPr/>
        </p:nvSpPr>
        <p:spPr>
          <a:xfrm>
            <a:off x="7824496" y="4126870"/>
            <a:ext cx="902811" cy="1631216"/>
          </a:xfrm>
          <a:prstGeom prst="rect">
            <a:avLst/>
          </a:prstGeom>
          <a:noFill/>
        </p:spPr>
        <p:txBody>
          <a:bodyPr wrap="none" rtlCol="0">
            <a:spAutoFit/>
          </a:bodyPr>
          <a:lstStyle/>
          <a:p>
            <a:r>
              <a:rPr lang="en-US" sz="10000" b="1">
                <a:solidFill>
                  <a:srgbClr val="292B2A">
                    <a:alpha val="25000"/>
                  </a:srgbClr>
                </a:solidFill>
              </a:rPr>
              <a:t>3</a:t>
            </a:r>
            <a:endParaRPr lang="vi-VN" sz="10000" b="1">
              <a:solidFill>
                <a:srgbClr val="292B2A">
                  <a:alpha val="25000"/>
                </a:srgbClr>
              </a:solidFill>
            </a:endParaRPr>
          </a:p>
        </p:txBody>
      </p:sp>
      <p:sp>
        <p:nvSpPr>
          <p:cNvPr id="20" name="Hình tự do: Hình 19">
            <a:extLst>
              <a:ext uri="{FF2B5EF4-FFF2-40B4-BE49-F238E27FC236}">
                <a16:creationId xmlns:a16="http://schemas.microsoft.com/office/drawing/2014/main" id="{3C41B4FB-BDFF-427C-BA05-B043829BCFA2}"/>
              </a:ext>
            </a:extLst>
          </p:cNvPr>
          <p:cNvSpPr/>
          <p:nvPr/>
        </p:nvSpPr>
        <p:spPr>
          <a:xfrm flipV="1">
            <a:off x="10872446" y="561946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1" name="Hình tự do: Hình 20">
            <a:extLst>
              <a:ext uri="{FF2B5EF4-FFF2-40B4-BE49-F238E27FC236}">
                <a16:creationId xmlns:a16="http://schemas.microsoft.com/office/drawing/2014/main" id="{BA305EAD-BB01-4B0C-A79E-2FBF6E3F66E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3448041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p:bldP spid="14" grpId="0"/>
      <p:bldP spid="15" grpId="0"/>
      <p:bldP spid="17" grpId="0"/>
      <p:bldP spid="18" grpId="0"/>
      <p:bldP spid="19"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9 Tùy chỉnh">
      <a:majorFont>
        <a:latin typeface="SVN-Avo"/>
        <a:ea typeface=""/>
        <a:cs typeface=""/>
      </a:majorFont>
      <a:minorFont>
        <a:latin typeface="SVN-Av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1775</Words>
  <Application>Microsoft Office PowerPoint</Application>
  <PresentationFormat>Màn hình rộng</PresentationFormat>
  <Paragraphs>188</Paragraphs>
  <Slides>30</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30</vt:i4>
      </vt:variant>
    </vt:vector>
  </HeadingPairs>
  <TitlesOfParts>
    <vt:vector size="35" baseType="lpstr">
      <vt:lpstr>Arial</vt:lpstr>
      <vt:lpstr>Courier New</vt:lpstr>
      <vt:lpstr>SVN-Avo</vt:lpstr>
      <vt:lpstr>Wingdings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Nguyễn Khôi</dc:creator>
  <cp:lastModifiedBy>Nguyễn Khôi</cp:lastModifiedBy>
  <cp:revision>52</cp:revision>
  <dcterms:created xsi:type="dcterms:W3CDTF">2022-04-06T12:17:48Z</dcterms:created>
  <dcterms:modified xsi:type="dcterms:W3CDTF">2022-04-07T18:36:10Z</dcterms:modified>
</cp:coreProperties>
</file>